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10643" r:id="rId5"/>
    <p:sldId id="2076136966" r:id="rId6"/>
    <p:sldId id="281" r:id="rId7"/>
    <p:sldId id="282" r:id="rId8"/>
    <p:sldId id="289" r:id="rId9"/>
    <p:sldId id="2076136801" r:id="rId10"/>
    <p:sldId id="2076136968" r:id="rId11"/>
    <p:sldId id="1591" r:id="rId12"/>
    <p:sldId id="2076136967" r:id="rId13"/>
    <p:sldId id="2076136998" r:id="rId14"/>
    <p:sldId id="2076136999" r:id="rId15"/>
    <p:sldId id="2076136969" r:id="rId16"/>
    <p:sldId id="10647" r:id="rId17"/>
    <p:sldId id="1505" r:id="rId18"/>
    <p:sldId id="2076136984" r:id="rId19"/>
    <p:sldId id="10653" r:id="rId20"/>
    <p:sldId id="10656" r:id="rId21"/>
    <p:sldId id="10662" r:id="rId22"/>
    <p:sldId id="10648" r:id="rId23"/>
    <p:sldId id="10649" r:id="rId24"/>
    <p:sldId id="10663" r:id="rId25"/>
    <p:sldId id="10650" r:id="rId26"/>
    <p:sldId id="10651" r:id="rId27"/>
    <p:sldId id="10665" r:id="rId28"/>
    <p:sldId id="2076136971" r:id="rId29"/>
    <p:sldId id="1506" r:id="rId30"/>
    <p:sldId id="2076136972" r:id="rId31"/>
    <p:sldId id="2076136970" r:id="rId32"/>
    <p:sldId id="2076136973" r:id="rId33"/>
    <p:sldId id="2076136974" r:id="rId34"/>
    <p:sldId id="2076136986" r:id="rId35"/>
    <p:sldId id="2076136982" r:id="rId36"/>
    <p:sldId id="2076136983" r:id="rId37"/>
    <p:sldId id="2076136975" r:id="rId38"/>
    <p:sldId id="2076136976" r:id="rId39"/>
    <p:sldId id="1592" r:id="rId40"/>
    <p:sldId id="10617" r:id="rId41"/>
    <p:sldId id="2076136985" r:id="rId42"/>
    <p:sldId id="2076136993" r:id="rId43"/>
    <p:sldId id="2076136979" r:id="rId44"/>
    <p:sldId id="279"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Lst>
        </p14:section>
        <p14:section name="First, what is .NET MAUI?" id="{CBA112E9-6F2D-0C47-90FD-C68A86BB19C4}">
          <p14:sldIdLst>
            <p14:sldId id="2076136966"/>
            <p14:sldId id="281"/>
            <p14:sldId id="282"/>
            <p14:sldId id="289"/>
            <p14:sldId id="2076136801"/>
            <p14:sldId id="2076136968"/>
            <p14:sldId id="1591"/>
          </p14:sldIdLst>
        </p14:section>
        <p14:section name="¿Handlers?" id="{6273560C-A325-4745-BC2C-24F9FBBEDBA9}">
          <p14:sldIdLst>
            <p14:sldId id="2076136967"/>
            <p14:sldId id="2076136998"/>
            <p14:sldId id="2076136999"/>
            <p14:sldId id="2076136969"/>
            <p14:sldId id="10647"/>
            <p14:sldId id="1505"/>
            <p14:sldId id="2076136984"/>
            <p14:sldId id="10653"/>
            <p14:sldId id="10656"/>
            <p14:sldId id="10662"/>
            <p14:sldId id="10648"/>
            <p14:sldId id="10649"/>
            <p14:sldId id="10663"/>
            <p14:sldId id="10650"/>
            <p14:sldId id="10651"/>
            <p14:sldId id="10665"/>
            <p14:sldId id="2076136971"/>
            <p14:sldId id="1506"/>
            <p14:sldId id="2076136972"/>
            <p14:sldId id="2076136970"/>
            <p14:sldId id="2076136973"/>
            <p14:sldId id="2076136974"/>
            <p14:sldId id="2076136986"/>
            <p14:sldId id="2076136982"/>
            <p14:sldId id="2076136983"/>
            <p14:sldId id="2076136975"/>
            <p14:sldId id="2076136976"/>
            <p14:sldId id="1592"/>
            <p14:sldId id="10617"/>
            <p14:sldId id="2076136985"/>
            <p14:sldId id="2076136993"/>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A01"/>
    <a:srgbClr val="0078D4"/>
    <a:srgbClr val="F2F2F2"/>
    <a:srgbClr val="107C10"/>
    <a:srgbClr val="000000"/>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84"/>
    <p:restoredTop sz="83939"/>
  </p:normalViewPr>
  <p:slideViewPr>
    <p:cSldViewPr snapToGrid="0" snapToObjects="1">
      <p:cViewPr varScale="1">
        <p:scale>
          <a:sx n="172" d="100"/>
          <a:sy n="172" d="100"/>
        </p:scale>
        <p:origin x="2936"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 7:51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 7:49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Let’s</a:t>
            </a:r>
            <a:r>
              <a:rPr lang="es-ES" dirty="0"/>
              <a:t> </a:t>
            </a:r>
            <a:r>
              <a:rPr lang="es-ES" dirty="0" err="1"/>
              <a:t>see</a:t>
            </a:r>
            <a:r>
              <a:rPr lang="es-ES" dirty="0"/>
              <a:t> </a:t>
            </a:r>
            <a:r>
              <a:rPr lang="es-ES" dirty="0" err="1"/>
              <a:t>the</a:t>
            </a:r>
            <a:r>
              <a:rPr lang="es-ES" dirty="0"/>
              <a:t> </a:t>
            </a:r>
            <a:r>
              <a:rPr lang="es-ES" dirty="0" err="1"/>
              <a:t>current</a:t>
            </a:r>
            <a:r>
              <a:rPr lang="es-ES" dirty="0"/>
              <a:t> </a:t>
            </a:r>
            <a:r>
              <a:rPr lang="es-ES" dirty="0" err="1"/>
              <a:t>Xamarin.Forms</a:t>
            </a:r>
            <a:r>
              <a:rPr lang="es-ES" dirty="0"/>
              <a:t> </a:t>
            </a:r>
            <a:r>
              <a:rPr lang="es-ES" dirty="0" err="1"/>
              <a:t>Renderers</a:t>
            </a:r>
            <a:r>
              <a:rPr lang="es-ES" dirty="0"/>
              <a:t> </a:t>
            </a:r>
            <a:r>
              <a:rPr lang="es-ES" dirty="0" err="1"/>
              <a:t>implementation</a:t>
            </a:r>
            <a:r>
              <a:rPr lang="es-ES" dirty="0"/>
              <a:t>. </a:t>
            </a:r>
            <a:r>
              <a:rPr lang="es-ES" dirty="0" err="1"/>
              <a:t>Is</a:t>
            </a:r>
            <a:r>
              <a:rPr lang="es-ES" dirty="0"/>
              <a:t> </a:t>
            </a:r>
            <a:r>
              <a:rPr lang="es-ES" dirty="0" err="1"/>
              <a:t>an</a:t>
            </a:r>
            <a:r>
              <a:rPr lang="es-ES" dirty="0"/>
              <a:t> </a:t>
            </a:r>
            <a:r>
              <a:rPr lang="es-ES" dirty="0" err="1"/>
              <a:t>IVisualElementRenderer</a:t>
            </a:r>
            <a:r>
              <a:rPr lang="es-ES" dirty="0"/>
              <a:t>.</a:t>
            </a:r>
          </a:p>
          <a:p>
            <a:r>
              <a:rPr lang="es-ES" dirty="0" err="1"/>
              <a:t>This</a:t>
            </a:r>
            <a:r>
              <a:rPr lang="es-ES" dirty="0"/>
              <a:t> </a:t>
            </a:r>
            <a:r>
              <a:rPr lang="es-ES" dirty="0" err="1"/>
              <a:t>is</a:t>
            </a:r>
            <a:r>
              <a:rPr lang="es-ES" dirty="0"/>
              <a:t> </a:t>
            </a:r>
            <a:r>
              <a:rPr lang="es-ES" dirty="0" err="1"/>
              <a:t>what</a:t>
            </a:r>
            <a:r>
              <a:rPr lang="es-ES" dirty="0"/>
              <a:t> drives </a:t>
            </a:r>
            <a:r>
              <a:rPr lang="es-ES" dirty="0" err="1"/>
              <a:t>all</a:t>
            </a:r>
            <a:r>
              <a:rPr lang="es-ES" dirty="0"/>
              <a:t> </a:t>
            </a:r>
            <a:r>
              <a:rPr lang="es-ES" dirty="0" err="1"/>
              <a:t>the</a:t>
            </a:r>
            <a:r>
              <a:rPr lang="es-ES" dirty="0"/>
              <a:t> </a:t>
            </a:r>
            <a:r>
              <a:rPr lang="es-ES" dirty="0" err="1"/>
              <a:t>renderers</a:t>
            </a:r>
            <a:r>
              <a:rPr lang="es-ES" dirty="0"/>
              <a:t> at </a:t>
            </a:r>
            <a:r>
              <a:rPr lang="es-ES" dirty="0" err="1"/>
              <a:t>the</a:t>
            </a:r>
            <a:r>
              <a:rPr lang="es-ES" dirty="0"/>
              <a:t> </a:t>
            </a:r>
            <a:r>
              <a:rPr lang="es-ES" dirty="0" err="1"/>
              <a:t>native</a:t>
            </a:r>
            <a:r>
              <a:rPr lang="es-ES" dirty="0"/>
              <a:t> </a:t>
            </a:r>
            <a:r>
              <a:rPr lang="es-ES" dirty="0" err="1"/>
              <a:t>level</a:t>
            </a:r>
            <a:r>
              <a:rPr lang="es-ES" dirty="0"/>
              <a:t>. </a:t>
            </a:r>
            <a:r>
              <a:rPr lang="es-ES" dirty="0" err="1"/>
              <a:t>This</a:t>
            </a:r>
            <a:r>
              <a:rPr lang="es-ES" dirty="0"/>
              <a:t> </a:t>
            </a:r>
            <a:r>
              <a:rPr lang="es-ES" dirty="0" err="1"/>
              <a:t>is</a:t>
            </a:r>
            <a:r>
              <a:rPr lang="es-ES" dirty="0"/>
              <a:t> </a:t>
            </a:r>
            <a:r>
              <a:rPr lang="es-ES" dirty="0" err="1"/>
              <a:t>how</a:t>
            </a:r>
            <a:r>
              <a:rPr lang="es-ES" dirty="0"/>
              <a:t> </a:t>
            </a:r>
            <a:r>
              <a:rPr lang="es-ES" dirty="0" err="1"/>
              <a:t>the</a:t>
            </a:r>
            <a:r>
              <a:rPr lang="es-ES" dirty="0"/>
              <a:t> </a:t>
            </a:r>
            <a:r>
              <a:rPr lang="es-ES" dirty="0" err="1"/>
              <a:t>Layout</a:t>
            </a:r>
            <a:r>
              <a:rPr lang="es-ES" dirty="0"/>
              <a:t> </a:t>
            </a:r>
            <a:r>
              <a:rPr lang="es-ES" dirty="0" err="1"/>
              <a:t>system</a:t>
            </a:r>
            <a:r>
              <a:rPr lang="es-ES" dirty="0"/>
              <a:t> </a:t>
            </a:r>
            <a:r>
              <a:rPr lang="es-ES" dirty="0" err="1"/>
              <a:t>interact</a:t>
            </a:r>
            <a:r>
              <a:rPr lang="es-ES" dirty="0"/>
              <a:t> </a:t>
            </a:r>
            <a:r>
              <a:rPr lang="es-ES" dirty="0" err="1"/>
              <a:t>with</a:t>
            </a:r>
            <a:r>
              <a:rPr lang="es-ES" dirty="0"/>
              <a:t> </a:t>
            </a:r>
            <a:r>
              <a:rPr lang="es-ES" dirty="0" err="1"/>
              <a:t>the</a:t>
            </a:r>
            <a:r>
              <a:rPr lang="es-ES" dirty="0"/>
              <a:t> </a:t>
            </a:r>
            <a:r>
              <a:rPr lang="es-ES" dirty="0" err="1"/>
              <a:t>native</a:t>
            </a:r>
            <a:r>
              <a:rPr lang="es-ES" dirty="0"/>
              <a:t> </a:t>
            </a:r>
            <a:r>
              <a:rPr lang="es-ES" dirty="0" err="1"/>
              <a:t>controls</a:t>
            </a:r>
            <a:r>
              <a:rPr lang="es-ES" dirty="0"/>
              <a:t>, etc.</a:t>
            </a:r>
          </a:p>
          <a:p>
            <a:r>
              <a:rPr lang="es-ES" dirty="0"/>
              <a:t>Can </a:t>
            </a:r>
            <a:r>
              <a:rPr lang="es-ES" dirty="0" err="1"/>
              <a:t>get</a:t>
            </a:r>
            <a:r>
              <a:rPr lang="es-ES" dirty="0"/>
              <a:t> </a:t>
            </a:r>
            <a:r>
              <a:rPr lang="es-ES" dirty="0" err="1"/>
              <a:t>basic</a:t>
            </a:r>
            <a:r>
              <a:rPr lang="es-ES" dirty="0"/>
              <a:t> </a:t>
            </a:r>
            <a:r>
              <a:rPr lang="es-ES" dirty="0" err="1"/>
              <a:t>information</a:t>
            </a:r>
            <a:r>
              <a:rPr lang="es-ES" dirty="0"/>
              <a:t> </a:t>
            </a:r>
            <a:r>
              <a:rPr lang="es-ES" dirty="0" err="1"/>
              <a:t>about</a:t>
            </a:r>
            <a:r>
              <a:rPr lang="es-ES" dirty="0"/>
              <a:t> </a:t>
            </a:r>
            <a:r>
              <a:rPr lang="es-ES" dirty="0" err="1"/>
              <a:t>what</a:t>
            </a:r>
            <a:r>
              <a:rPr lang="es-ES" dirty="0"/>
              <a:t> </a:t>
            </a:r>
            <a:r>
              <a:rPr lang="es-ES" dirty="0" err="1"/>
              <a:t>size</a:t>
            </a:r>
            <a:r>
              <a:rPr lang="es-ES" dirty="0"/>
              <a:t> </a:t>
            </a:r>
            <a:r>
              <a:rPr lang="es-ES" dirty="0" err="1"/>
              <a:t>should</a:t>
            </a:r>
            <a:r>
              <a:rPr lang="es-ES" dirty="0"/>
              <a:t> use, </a:t>
            </a:r>
            <a:r>
              <a:rPr lang="es-ES" dirty="0" err="1"/>
              <a:t>when</a:t>
            </a:r>
            <a:r>
              <a:rPr lang="es-ES" dirty="0"/>
              <a:t> </a:t>
            </a:r>
            <a:r>
              <a:rPr lang="es-ES" dirty="0" err="1"/>
              <a:t>should</a:t>
            </a:r>
            <a:r>
              <a:rPr lang="es-ES" dirty="0"/>
              <a:t> </a:t>
            </a:r>
            <a:r>
              <a:rPr lang="es-ES" dirty="0" err="1"/>
              <a:t>update</a:t>
            </a:r>
            <a:r>
              <a:rPr lang="es-ES" dirty="0"/>
              <a:t> a </a:t>
            </a:r>
            <a:r>
              <a:rPr lang="es-ES" dirty="0" err="1"/>
              <a:t>property</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6891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see</a:t>
            </a:r>
            <a:r>
              <a:rPr lang="es-ES" dirty="0"/>
              <a:t> </a:t>
            </a:r>
            <a:r>
              <a:rPr lang="es-ES" dirty="0" err="1"/>
              <a:t>the</a:t>
            </a:r>
            <a:r>
              <a:rPr lang="es-ES" dirty="0"/>
              <a:t> </a:t>
            </a:r>
            <a:r>
              <a:rPr lang="es-ES" dirty="0" err="1"/>
              <a:t>changes</a:t>
            </a:r>
            <a:r>
              <a:rPr lang="es-ES" dirty="0"/>
              <a:t> </a:t>
            </a:r>
            <a:r>
              <a:rPr lang="es-ES" dirty="0" err="1"/>
              <a:t>between</a:t>
            </a:r>
            <a:r>
              <a:rPr lang="es-ES" dirty="0"/>
              <a:t> </a:t>
            </a:r>
            <a:r>
              <a:rPr lang="es-ES" dirty="0" err="1"/>
              <a:t>Xamarin.Forms</a:t>
            </a:r>
            <a:r>
              <a:rPr lang="es-ES" dirty="0"/>
              <a:t> and .NET MAUI.</a:t>
            </a:r>
          </a:p>
          <a:p>
            <a:r>
              <a:rPr lang="es-ES" dirty="0" err="1"/>
              <a:t>IVisualElementRenderer</a:t>
            </a:r>
            <a:r>
              <a:rPr lang="es-ES" dirty="0"/>
              <a:t> </a:t>
            </a:r>
            <a:r>
              <a:rPr lang="es-ES" dirty="0" err="1"/>
              <a:t>is</a:t>
            </a:r>
            <a:r>
              <a:rPr lang="es-ES" dirty="0"/>
              <a:t> </a:t>
            </a:r>
            <a:r>
              <a:rPr lang="es-ES" dirty="0" err="1"/>
              <a:t>the</a:t>
            </a:r>
            <a:r>
              <a:rPr lang="es-ES" dirty="0"/>
              <a:t> </a:t>
            </a:r>
            <a:r>
              <a:rPr lang="es-ES" dirty="0" err="1"/>
              <a:t>Xamarin.Forms</a:t>
            </a:r>
            <a:r>
              <a:rPr lang="es-ES" dirty="0"/>
              <a:t> </a:t>
            </a:r>
            <a:r>
              <a:rPr lang="es-ES" dirty="0" err="1"/>
              <a:t>stuff</a:t>
            </a:r>
            <a:r>
              <a:rPr lang="es-ES" dirty="0"/>
              <a:t>, and </a:t>
            </a:r>
            <a:r>
              <a:rPr lang="es-ES" dirty="0" err="1"/>
              <a:t>the</a:t>
            </a:r>
            <a:r>
              <a:rPr lang="es-ES" dirty="0"/>
              <a:t> new </a:t>
            </a:r>
            <a:r>
              <a:rPr lang="es-ES" dirty="0" err="1"/>
              <a:t>one</a:t>
            </a:r>
            <a:r>
              <a:rPr lang="es-ES" dirty="0"/>
              <a:t> </a:t>
            </a:r>
            <a:r>
              <a:rPr lang="es-ES" dirty="0" err="1"/>
              <a:t>is</a:t>
            </a:r>
            <a:r>
              <a:rPr lang="es-ES" dirty="0"/>
              <a:t> </a:t>
            </a:r>
            <a:r>
              <a:rPr lang="es-ES" dirty="0" err="1"/>
              <a:t>IViewHandler</a:t>
            </a:r>
            <a:r>
              <a:rPr lang="es-ES" dirty="0"/>
              <a:t>.</a:t>
            </a:r>
          </a:p>
          <a:p>
            <a:r>
              <a:rPr lang="es-ES" dirty="0" err="1"/>
              <a:t>If</a:t>
            </a:r>
            <a:r>
              <a:rPr lang="es-ES" dirty="0"/>
              <a:t> </a:t>
            </a:r>
            <a:r>
              <a:rPr lang="es-ES" dirty="0" err="1"/>
              <a:t>you</a:t>
            </a:r>
            <a:r>
              <a:rPr lang="es-ES" dirty="0"/>
              <a:t> do a </a:t>
            </a:r>
            <a:r>
              <a:rPr lang="es-ES" dirty="0" err="1"/>
              <a:t>quick</a:t>
            </a:r>
            <a:r>
              <a:rPr lang="es-ES" dirty="0"/>
              <a:t> </a:t>
            </a:r>
            <a:r>
              <a:rPr lang="es-ES" dirty="0" err="1"/>
              <a:t>comparison</a:t>
            </a:r>
            <a:r>
              <a:rPr lang="es-ES" dirty="0"/>
              <a:t>, are </a:t>
            </a:r>
            <a:r>
              <a:rPr lang="es-ES" dirty="0" err="1"/>
              <a:t>very</a:t>
            </a:r>
            <a:r>
              <a:rPr lang="es-ES" dirty="0"/>
              <a:t> </a:t>
            </a:r>
            <a:r>
              <a:rPr lang="es-ES" dirty="0" err="1"/>
              <a:t>close</a:t>
            </a:r>
            <a:r>
              <a:rPr lang="es-ES" dirty="0"/>
              <a:t>, </a:t>
            </a:r>
            <a:r>
              <a:rPr lang="es-ES" dirty="0" err="1"/>
              <a:t>or</a:t>
            </a:r>
            <a:r>
              <a:rPr lang="es-ES" dirty="0"/>
              <a:t> </a:t>
            </a:r>
            <a:r>
              <a:rPr lang="es-ES" dirty="0" err="1"/>
              <a:t>very</a:t>
            </a:r>
            <a:r>
              <a:rPr lang="es-ES" dirty="0"/>
              <a:t> </a:t>
            </a:r>
            <a:r>
              <a:rPr lang="es-ES" dirty="0" err="1"/>
              <a:t>much</a:t>
            </a:r>
            <a:r>
              <a:rPr lang="es-ES" dirty="0"/>
              <a:t> </a:t>
            </a:r>
            <a:r>
              <a:rPr lang="es-ES" dirty="0" err="1"/>
              <a:t>the</a:t>
            </a:r>
            <a:r>
              <a:rPr lang="es-ES" dirty="0"/>
              <a:t> </a:t>
            </a:r>
            <a:r>
              <a:rPr lang="es-ES" dirty="0" err="1"/>
              <a:t>same</a:t>
            </a:r>
            <a:r>
              <a:rPr lang="es-ES" dirty="0"/>
              <a:t>. </a:t>
            </a:r>
            <a:r>
              <a:rPr lang="es-ES" dirty="0" err="1"/>
              <a:t>Is</a:t>
            </a:r>
            <a:r>
              <a:rPr lang="es-ES" dirty="0"/>
              <a:t> a new interface </a:t>
            </a:r>
            <a:r>
              <a:rPr lang="es-ES" dirty="0" err="1"/>
              <a:t>that</a:t>
            </a:r>
            <a:r>
              <a:rPr lang="es-ES" dirty="0"/>
              <a:t> </a:t>
            </a:r>
            <a:r>
              <a:rPr lang="es-ES" dirty="0" err="1"/>
              <a:t>allow</a:t>
            </a:r>
            <a:r>
              <a:rPr lang="es-ES" dirty="0"/>
              <a:t> to </a:t>
            </a:r>
            <a:r>
              <a:rPr lang="es-ES" dirty="0" err="1"/>
              <a:t>represent</a:t>
            </a:r>
            <a:r>
              <a:rPr lang="es-ES" dirty="0"/>
              <a:t> </a:t>
            </a:r>
            <a:r>
              <a:rPr lang="es-ES" dirty="0" err="1"/>
              <a:t>controls</a:t>
            </a:r>
            <a:r>
              <a:rPr lang="es-ES" dirty="0"/>
              <a:t> </a:t>
            </a:r>
            <a:r>
              <a:rPr lang="es-ES" dirty="0" err="1"/>
              <a:t>using</a:t>
            </a:r>
            <a:r>
              <a:rPr lang="es-ES" dirty="0"/>
              <a:t> </a:t>
            </a:r>
            <a:r>
              <a:rPr lang="es-ES" dirty="0" err="1"/>
              <a:t>the</a:t>
            </a:r>
            <a:r>
              <a:rPr lang="es-ES" dirty="0"/>
              <a:t> new </a:t>
            </a:r>
            <a:r>
              <a:rPr lang="es-ES" dirty="0" err="1"/>
              <a:t>implementation</a:t>
            </a:r>
            <a:r>
              <a:rPr lang="es-ES" dirty="0"/>
              <a:t>, </a:t>
            </a:r>
            <a:r>
              <a:rPr lang="es-ES" dirty="0" err="1"/>
              <a:t>but</a:t>
            </a:r>
            <a:r>
              <a:rPr lang="es-ES" dirty="0"/>
              <a:t> no </a:t>
            </a:r>
            <a:r>
              <a:rPr lang="es-ES" dirty="0" err="1"/>
              <a:t>crazy</a:t>
            </a:r>
            <a:r>
              <a:rPr lang="es-ES" dirty="0"/>
              <a:t> </a:t>
            </a:r>
            <a:r>
              <a:rPr lang="es-ES" dirty="0" err="1"/>
              <a:t>changes</a:t>
            </a:r>
            <a:r>
              <a:rPr lang="es-ES" dirty="0"/>
              <a:t>, are </a:t>
            </a:r>
            <a:r>
              <a:rPr lang="es-ES" dirty="0" err="1"/>
              <a:t>close</a:t>
            </a:r>
            <a:r>
              <a:rPr lang="es-ES" dirty="0"/>
              <a:t>.</a:t>
            </a:r>
          </a:p>
          <a:p>
            <a:endParaRPr lang="es-ES" dirty="0"/>
          </a:p>
          <a:p>
            <a:r>
              <a:rPr lang="es-ES" dirty="0" err="1"/>
              <a:t>For</a:t>
            </a:r>
            <a:r>
              <a:rPr lang="es-ES" dirty="0"/>
              <a:t> </a:t>
            </a:r>
            <a:r>
              <a:rPr lang="es-ES" dirty="0" err="1"/>
              <a:t>example</a:t>
            </a:r>
            <a:r>
              <a:rPr lang="es-ES" dirty="0"/>
              <a:t>: </a:t>
            </a:r>
            <a:r>
              <a:rPr lang="es-ES" dirty="0" err="1"/>
              <a:t>SetView</a:t>
            </a:r>
            <a:r>
              <a:rPr lang="es-ES" dirty="0"/>
              <a:t> </a:t>
            </a:r>
            <a:r>
              <a:rPr lang="es-ES" dirty="0" err="1"/>
              <a:t>is</a:t>
            </a:r>
            <a:r>
              <a:rPr lang="es-ES" dirty="0"/>
              <a:t> </a:t>
            </a:r>
            <a:r>
              <a:rPr lang="es-ES" dirty="0" err="1"/>
              <a:t>SetElement</a:t>
            </a:r>
            <a:r>
              <a:rPr lang="es-ES" dirty="0"/>
              <a:t>, </a:t>
            </a:r>
            <a:r>
              <a:rPr lang="es-ES" dirty="0" err="1"/>
              <a:t>UpdateValue</a:t>
            </a:r>
            <a:r>
              <a:rPr lang="es-ES" dirty="0"/>
              <a:t> </a:t>
            </a:r>
            <a:r>
              <a:rPr lang="es-ES" dirty="0" err="1"/>
              <a:t>is</a:t>
            </a:r>
            <a:r>
              <a:rPr lang="es-ES" dirty="0"/>
              <a:t> </a:t>
            </a:r>
            <a:r>
              <a:rPr lang="es-ES" dirty="0" err="1"/>
              <a:t>mostly</a:t>
            </a:r>
            <a:r>
              <a:rPr lang="es-ES" dirty="0"/>
              <a:t> </a:t>
            </a:r>
            <a:r>
              <a:rPr lang="es-ES" dirty="0" err="1"/>
              <a:t>the</a:t>
            </a:r>
            <a:r>
              <a:rPr lang="es-ES" dirty="0"/>
              <a:t> </a:t>
            </a:r>
            <a:r>
              <a:rPr lang="es-ES" dirty="0" err="1"/>
              <a:t>same</a:t>
            </a:r>
            <a:r>
              <a:rPr lang="es-ES" dirty="0"/>
              <a:t> as </a:t>
            </a:r>
            <a:r>
              <a:rPr lang="es-ES" dirty="0" err="1"/>
              <a:t>ElementPropertyChanged</a:t>
            </a:r>
            <a:r>
              <a:rPr lang="es-ES" dirty="0"/>
              <a:t>, etc. </a:t>
            </a:r>
          </a:p>
          <a:p>
            <a:endParaRPr lang="es-ES" dirty="0"/>
          </a:p>
          <a:p>
            <a:r>
              <a:rPr lang="es-ES" dirty="0" err="1"/>
              <a:t>Again</a:t>
            </a:r>
            <a:r>
              <a:rPr lang="es-ES" dirty="0"/>
              <a:t>, </a:t>
            </a:r>
            <a:r>
              <a:rPr lang="es-ES" dirty="0" err="1"/>
              <a:t>for</a:t>
            </a:r>
            <a:r>
              <a:rPr lang="es-ES" dirty="0"/>
              <a:t> </a:t>
            </a:r>
            <a:r>
              <a:rPr lang="es-ES" dirty="0" err="1"/>
              <a:t>different</a:t>
            </a:r>
            <a:r>
              <a:rPr lang="es-ES" dirty="0"/>
              <a:t> </a:t>
            </a:r>
            <a:r>
              <a:rPr lang="es-ES" dirty="0" err="1"/>
              <a:t>points</a:t>
            </a:r>
            <a:r>
              <a:rPr lang="es-ES" dirty="0"/>
              <a:t>, </a:t>
            </a:r>
            <a:r>
              <a:rPr lang="es-ES" dirty="0" err="1"/>
              <a:t>but</a:t>
            </a:r>
            <a:r>
              <a:rPr lang="es-ES" dirty="0"/>
              <a:t> </a:t>
            </a:r>
            <a:r>
              <a:rPr lang="es-ES" dirty="0" err="1"/>
              <a:t>mostly</a:t>
            </a:r>
            <a:r>
              <a:rPr lang="es-ES" dirty="0"/>
              <a:t> </a:t>
            </a:r>
            <a:r>
              <a:rPr lang="es-ES" dirty="0" err="1"/>
              <a:t>again</a:t>
            </a:r>
            <a:r>
              <a:rPr lang="es-ES" dirty="0"/>
              <a:t> </a:t>
            </a:r>
            <a:r>
              <a:rPr lang="es-ES" dirty="0" err="1"/>
              <a:t>for</a:t>
            </a:r>
            <a:r>
              <a:rPr lang="es-ES" dirty="0"/>
              <a:t> </a:t>
            </a:r>
            <a:r>
              <a:rPr lang="es-ES" dirty="0" err="1"/>
              <a:t>the</a:t>
            </a:r>
            <a:r>
              <a:rPr lang="es-ES" dirty="0"/>
              <a:t> performance </a:t>
            </a:r>
            <a:r>
              <a:rPr lang="es-ES" dirty="0" err="1"/>
              <a:t>topic</a:t>
            </a:r>
            <a:r>
              <a:rPr lang="es-ES" dirty="0"/>
              <a:t>, </a:t>
            </a:r>
            <a:r>
              <a:rPr lang="es-ES" dirty="0" err="1"/>
              <a:t>we</a:t>
            </a:r>
            <a:r>
              <a:rPr lang="es-ES" dirty="0"/>
              <a:t> are </a:t>
            </a:r>
            <a:r>
              <a:rPr lang="es-ES" dirty="0" err="1"/>
              <a:t>removing</a:t>
            </a:r>
            <a:r>
              <a:rPr lang="es-ES" dirty="0"/>
              <a:t> </a:t>
            </a:r>
            <a:r>
              <a:rPr lang="es-ES" dirty="0" err="1"/>
              <a:t>eventing</a:t>
            </a:r>
            <a:r>
              <a:rPr lang="es-ES" dirty="0"/>
              <a:t>.</a:t>
            </a:r>
          </a:p>
          <a:p>
            <a:endParaRPr lang="es-ES" dirty="0"/>
          </a:p>
          <a:p>
            <a:r>
              <a:rPr lang="es-ES" dirty="0" err="1"/>
              <a:t>SetFrame</a:t>
            </a:r>
            <a:r>
              <a:rPr lang="es-ES" dirty="0"/>
              <a:t> </a:t>
            </a:r>
            <a:r>
              <a:rPr lang="es-ES" dirty="0" err="1"/>
              <a:t>is</a:t>
            </a:r>
            <a:r>
              <a:rPr lang="es-ES" dirty="0"/>
              <a:t> a Little bit more </a:t>
            </a:r>
            <a:r>
              <a:rPr lang="es-ES" dirty="0" err="1"/>
              <a:t>powerful</a:t>
            </a:r>
            <a:r>
              <a:rPr lang="es-ES" dirty="0"/>
              <a:t> in </a:t>
            </a:r>
            <a:r>
              <a:rPr lang="es-ES" dirty="0" err="1"/>
              <a:t>respect</a:t>
            </a:r>
            <a:r>
              <a:rPr lang="es-ES" dirty="0"/>
              <a:t> </a:t>
            </a:r>
            <a:r>
              <a:rPr lang="es-ES" dirty="0" err="1"/>
              <a:t>Xamarin.Forms</a:t>
            </a:r>
            <a:r>
              <a:rPr lang="es-ES" dirty="0"/>
              <a:t>, </a:t>
            </a:r>
            <a:r>
              <a:rPr lang="es-ES" dirty="0" err="1"/>
              <a:t>because</a:t>
            </a:r>
            <a:r>
              <a:rPr lang="es-ES" dirty="0"/>
              <a:t> </a:t>
            </a:r>
            <a:r>
              <a:rPr lang="es-ES" dirty="0" err="1"/>
              <a:t>we</a:t>
            </a:r>
            <a:r>
              <a:rPr lang="es-ES" dirty="0"/>
              <a:t> are </a:t>
            </a:r>
            <a:r>
              <a:rPr lang="es-ES" dirty="0" err="1"/>
              <a:t>applying</a:t>
            </a:r>
            <a:r>
              <a:rPr lang="es-ES" dirty="0"/>
              <a:t> </a:t>
            </a:r>
            <a:r>
              <a:rPr lang="es-ES" dirty="0" err="1"/>
              <a:t>some</a:t>
            </a:r>
            <a:r>
              <a:rPr lang="es-ES" dirty="0"/>
              <a:t> </a:t>
            </a:r>
            <a:r>
              <a:rPr lang="es-ES" dirty="0" err="1"/>
              <a:t>important</a:t>
            </a:r>
            <a:r>
              <a:rPr lang="es-ES" dirty="0"/>
              <a:t> </a:t>
            </a:r>
            <a:r>
              <a:rPr lang="es-ES" dirty="0" err="1"/>
              <a:t>changes</a:t>
            </a:r>
            <a:r>
              <a:rPr lang="es-ES" dirty="0"/>
              <a:t> in </a:t>
            </a:r>
            <a:r>
              <a:rPr lang="es-ES" dirty="0" err="1"/>
              <a:t>Layouts</a:t>
            </a:r>
            <a:r>
              <a:rPr lang="es-ES" dirty="0"/>
              <a:t> and </a:t>
            </a:r>
            <a:r>
              <a:rPr lang="es-ES" dirty="0" err="1"/>
              <a:t>want</a:t>
            </a:r>
            <a:r>
              <a:rPr lang="es-ES" dirty="0"/>
              <a:t> to be more </a:t>
            </a:r>
            <a:r>
              <a:rPr lang="es-ES" dirty="0" err="1"/>
              <a:t>aggresive</a:t>
            </a:r>
            <a:r>
              <a:rPr lang="es-ES" dirty="0"/>
              <a:t> </a:t>
            </a:r>
            <a:r>
              <a:rPr lang="es-ES" dirty="0" err="1"/>
              <a:t>projecting</a:t>
            </a:r>
            <a:r>
              <a:rPr lang="es-ES" dirty="0"/>
              <a:t> </a:t>
            </a:r>
            <a:r>
              <a:rPr lang="es-ES" dirty="0" err="1"/>
              <a:t>the</a:t>
            </a:r>
            <a:r>
              <a:rPr lang="es-ES" dirty="0"/>
              <a:t> </a:t>
            </a:r>
            <a:r>
              <a:rPr lang="es-ES" dirty="0" err="1"/>
              <a:t>sizing</a:t>
            </a:r>
            <a:r>
              <a:rPr lang="es-ES" dirty="0"/>
              <a:t> </a:t>
            </a:r>
            <a:r>
              <a:rPr lang="es-ES" dirty="0" err="1"/>
              <a:t>information</a:t>
            </a:r>
            <a:r>
              <a:rPr lang="es-ES" dirty="0"/>
              <a:t> to </a:t>
            </a:r>
            <a:r>
              <a:rPr lang="es-ES" dirty="0" err="1"/>
              <a:t>avoid</a:t>
            </a:r>
            <a:r>
              <a:rPr lang="es-ES" dirty="0"/>
              <a:t> </a:t>
            </a:r>
            <a:r>
              <a:rPr lang="es-ES" dirty="0" err="1"/>
              <a:t>some</a:t>
            </a:r>
            <a:r>
              <a:rPr lang="es-ES" dirty="0"/>
              <a:t> </a:t>
            </a:r>
            <a:r>
              <a:rPr lang="es-ES" dirty="0" err="1"/>
              <a:t>unnecesary</a:t>
            </a:r>
            <a:r>
              <a:rPr lang="es-ES" dirty="0"/>
              <a:t> </a:t>
            </a:r>
            <a:r>
              <a:rPr lang="es-ES" dirty="0" err="1"/>
              <a:t>measurements</a:t>
            </a:r>
            <a:r>
              <a:rPr lang="es-ES" dirty="0"/>
              <a:t>, etc.</a:t>
            </a:r>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3252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IView</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cross</a:t>
            </a:r>
            <a:r>
              <a:rPr lang="es-ES" dirty="0"/>
              <a:t> </a:t>
            </a:r>
            <a:r>
              <a:rPr lang="es-ES" dirty="0" err="1"/>
              <a:t>platform</a:t>
            </a:r>
            <a:r>
              <a:rPr lang="es-ES" dirty="0"/>
              <a:t> UI </a:t>
            </a:r>
            <a:r>
              <a:rPr lang="es-ES" dirty="0" err="1"/>
              <a:t>element</a:t>
            </a:r>
            <a:r>
              <a:rPr lang="es-ES" dirty="0"/>
              <a:t> </a:t>
            </a:r>
            <a:r>
              <a:rPr lang="es-ES" dirty="0" err="1"/>
              <a:t>will</a:t>
            </a:r>
            <a:r>
              <a:rPr lang="es-ES" dirty="0"/>
              <a:t> </a:t>
            </a:r>
            <a:r>
              <a:rPr lang="es-ES" dirty="0" err="1"/>
              <a:t>implement</a:t>
            </a:r>
            <a:r>
              <a:rPr lang="es-ES" dirty="0"/>
              <a:t>.</a:t>
            </a:r>
          </a:p>
          <a:p>
            <a:r>
              <a:rPr lang="es-ES" dirty="0" err="1"/>
              <a:t>For</a:t>
            </a:r>
            <a:r>
              <a:rPr lang="es-ES" dirty="0"/>
              <a:t> </a:t>
            </a:r>
            <a:r>
              <a:rPr lang="es-ES" dirty="0" err="1"/>
              <a:t>example</a:t>
            </a:r>
            <a:r>
              <a:rPr lang="es-ES" dirty="0"/>
              <a:t>: </a:t>
            </a:r>
            <a:r>
              <a:rPr lang="es-ES" dirty="0" err="1"/>
              <a:t>IButton</a:t>
            </a:r>
            <a:r>
              <a:rPr lang="es-ES" dirty="0"/>
              <a:t>.</a:t>
            </a:r>
          </a:p>
          <a:p>
            <a:endParaRPr lang="es-ES" dirty="0"/>
          </a:p>
          <a:p>
            <a:r>
              <a:rPr lang="es-ES" dirty="0" err="1"/>
              <a:t>IViewHandler</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Handler</a:t>
            </a:r>
            <a:r>
              <a:rPr lang="es-ES" dirty="0"/>
              <a:t> </a:t>
            </a:r>
            <a:r>
              <a:rPr lang="es-ES" dirty="0" err="1"/>
              <a:t>will</a:t>
            </a:r>
            <a:r>
              <a:rPr lang="es-ES" dirty="0"/>
              <a:t> </a:t>
            </a:r>
            <a:r>
              <a:rPr lang="es-ES" dirty="0" err="1"/>
              <a:t>implement</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106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1416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0827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 a </a:t>
            </a:r>
            <a:r>
              <a:rPr lang="es-ES" dirty="0" err="1"/>
              <a:t>quick</a:t>
            </a:r>
            <a:r>
              <a:rPr lang="es-ES" dirty="0"/>
              <a:t> </a:t>
            </a:r>
            <a:r>
              <a:rPr lang="es-ES" dirty="0" err="1"/>
              <a:t>summary</a:t>
            </a:r>
            <a:r>
              <a:rPr lang="es-ES" dirty="0"/>
              <a:t> </a:t>
            </a:r>
            <a:r>
              <a:rPr lang="es-ES" dirty="0" err="1"/>
              <a:t>before</a:t>
            </a:r>
            <a:r>
              <a:rPr lang="es-ES" dirty="0"/>
              <a:t> </a:t>
            </a:r>
            <a:r>
              <a:rPr lang="es-ES" dirty="0" err="1"/>
              <a:t>jump</a:t>
            </a:r>
            <a:r>
              <a:rPr lang="es-ES" dirty="0"/>
              <a:t> to </a:t>
            </a:r>
            <a:r>
              <a:rPr lang="es-ES" dirty="0" err="1"/>
              <a:t>code</a:t>
            </a:r>
            <a:r>
              <a:rPr lang="es-ES" dirty="0"/>
              <a:t>. </a:t>
            </a:r>
            <a:r>
              <a:rPr lang="es-ES" dirty="0" err="1"/>
              <a:t>The</a:t>
            </a:r>
            <a:r>
              <a:rPr lang="es-ES" dirty="0"/>
              <a:t> </a:t>
            </a:r>
            <a:r>
              <a:rPr lang="es-ES" dirty="0" err="1"/>
              <a:t>Handlers</a:t>
            </a:r>
            <a:r>
              <a:rPr lang="es-ES" dirty="0"/>
              <a:t> are </a:t>
            </a:r>
            <a:r>
              <a:rPr lang="es-ES" dirty="0" err="1"/>
              <a:t>just</a:t>
            </a:r>
            <a:r>
              <a:rPr lang="es-ES" dirty="0"/>
              <a:t> a </a:t>
            </a:r>
            <a:r>
              <a:rPr lang="es-ES" dirty="0" err="1"/>
              <a:t>reorganization</a:t>
            </a:r>
            <a:r>
              <a:rPr lang="es-ES" dirty="0"/>
              <a:t>, </a:t>
            </a:r>
            <a:r>
              <a:rPr lang="es-ES" dirty="0" err="1"/>
              <a:t>we</a:t>
            </a:r>
            <a:r>
              <a:rPr lang="es-ES" dirty="0"/>
              <a:t> are </a:t>
            </a:r>
            <a:r>
              <a:rPr lang="es-ES" dirty="0" err="1"/>
              <a:t>creating</a:t>
            </a:r>
            <a:r>
              <a:rPr lang="es-ES" dirty="0"/>
              <a:t> </a:t>
            </a:r>
            <a:r>
              <a:rPr lang="es-ES" dirty="0" err="1"/>
              <a:t>some</a:t>
            </a:r>
            <a:r>
              <a:rPr lang="es-ES" dirty="0"/>
              <a:t> new interfaces to </a:t>
            </a:r>
            <a:r>
              <a:rPr lang="es-ES" dirty="0" err="1"/>
              <a:t>allow</a:t>
            </a:r>
            <a:r>
              <a:rPr lang="es-ES" dirty="0"/>
              <a:t> </a:t>
            </a:r>
            <a:r>
              <a:rPr lang="es-ES" dirty="0" err="1"/>
              <a:t>some</a:t>
            </a:r>
            <a:r>
              <a:rPr lang="es-ES" dirty="0"/>
              <a:t> </a:t>
            </a:r>
            <a:r>
              <a:rPr lang="es-ES" dirty="0" err="1"/>
              <a:t>basic</a:t>
            </a:r>
            <a:r>
              <a:rPr lang="es-ES" dirty="0"/>
              <a:t> </a:t>
            </a:r>
            <a:r>
              <a:rPr lang="es-ES" dirty="0" err="1"/>
              <a:t>changes</a:t>
            </a:r>
            <a:r>
              <a:rPr lang="es-ES" dirty="0"/>
              <a:t> in </a:t>
            </a:r>
            <a:r>
              <a:rPr lang="es-ES" dirty="0" err="1"/>
              <a:t>how</a:t>
            </a:r>
            <a:r>
              <a:rPr lang="es-ES" dirty="0"/>
              <a:t> </a:t>
            </a:r>
            <a:r>
              <a:rPr lang="es-ES" dirty="0" err="1"/>
              <a:t>the</a:t>
            </a:r>
            <a:r>
              <a:rPr lang="es-ES" dirty="0"/>
              <a:t> </a:t>
            </a:r>
            <a:r>
              <a:rPr lang="es-ES" dirty="0" err="1"/>
              <a:t>renderers</a:t>
            </a:r>
            <a:r>
              <a:rPr lang="es-ES" dirty="0"/>
              <a:t> are </a:t>
            </a:r>
            <a:r>
              <a:rPr lang="es-ES" dirty="0" err="1"/>
              <a:t>created</a:t>
            </a:r>
            <a:r>
              <a:rPr lang="es-ES" dirty="0"/>
              <a:t> and </a:t>
            </a:r>
            <a:r>
              <a:rPr lang="es-ES" dirty="0" err="1"/>
              <a:t>how</a:t>
            </a:r>
            <a:r>
              <a:rPr lang="es-ES" dirty="0"/>
              <a:t> </a:t>
            </a:r>
            <a:r>
              <a:rPr lang="es-ES" dirty="0" err="1"/>
              <a:t>the</a:t>
            </a:r>
            <a:r>
              <a:rPr lang="es-ES" dirty="0"/>
              <a:t> </a:t>
            </a:r>
            <a:r>
              <a:rPr lang="es-ES" dirty="0" err="1"/>
              <a:t>layouts</a:t>
            </a:r>
            <a:r>
              <a:rPr lang="es-ES" dirty="0"/>
              <a:t> </a:t>
            </a:r>
            <a:r>
              <a:rPr lang="es-ES" dirty="0" err="1"/>
              <a:t>manage</a:t>
            </a:r>
            <a:r>
              <a:rPr lang="es-ES" dirty="0"/>
              <a:t> </a:t>
            </a:r>
            <a:r>
              <a:rPr lang="es-ES" dirty="0" err="1"/>
              <a:t>the</a:t>
            </a:r>
            <a:r>
              <a:rPr lang="es-ES" dirty="0"/>
              <a:t> </a:t>
            </a:r>
            <a:r>
              <a:rPr lang="es-ES" dirty="0" err="1"/>
              <a:t>native</a:t>
            </a:r>
            <a:r>
              <a:rPr lang="es-ES" dirty="0"/>
              <a:t> </a:t>
            </a:r>
            <a:r>
              <a:rPr lang="es-ES" dirty="0" err="1"/>
              <a:t>views</a:t>
            </a:r>
            <a:r>
              <a:rPr lang="es-ES" dirty="0"/>
              <a:t>; and </a:t>
            </a:r>
            <a:r>
              <a:rPr lang="es-ES" dirty="0" err="1"/>
              <a:t>also</a:t>
            </a:r>
            <a:r>
              <a:rPr lang="es-ES" dirty="0"/>
              <a:t> créate </a:t>
            </a:r>
            <a:r>
              <a:rPr lang="es-ES" dirty="0" err="1"/>
              <a:t>the</a:t>
            </a:r>
            <a:r>
              <a:rPr lang="es-ES" dirty="0"/>
              <a:t> </a:t>
            </a:r>
            <a:r>
              <a:rPr lang="es-ES" dirty="0" err="1"/>
              <a:t>mapper</a:t>
            </a:r>
            <a:r>
              <a:rPr lang="es-ES" dirty="0"/>
              <a:t> concept to </a:t>
            </a:r>
            <a:r>
              <a:rPr lang="es-ES" dirty="0" err="1"/>
              <a:t>allow</a:t>
            </a:r>
            <a:r>
              <a:rPr lang="es-ES" dirty="0"/>
              <a:t> more </a:t>
            </a:r>
            <a:r>
              <a:rPr lang="es-ES" dirty="0" err="1"/>
              <a:t>options</a:t>
            </a:r>
            <a:r>
              <a:rPr lang="es-ES" dirty="0"/>
              <a:t> to </a:t>
            </a:r>
            <a:r>
              <a:rPr lang="es-ES" dirty="0" err="1"/>
              <a:t>extend</a:t>
            </a:r>
            <a:r>
              <a:rPr lang="es-ES" dirty="0"/>
              <a:t>, and </a:t>
            </a:r>
            <a:r>
              <a:rPr lang="es-ES" dirty="0" err="1"/>
              <a:t>finally</a:t>
            </a:r>
            <a:r>
              <a:rPr lang="es-ES" dirty="0"/>
              <a:t>; </a:t>
            </a:r>
            <a:r>
              <a:rPr lang="es-ES" dirty="0" err="1"/>
              <a:t>move</a:t>
            </a:r>
            <a:r>
              <a:rPr lang="es-ES" dirty="0"/>
              <a:t> </a:t>
            </a:r>
            <a:r>
              <a:rPr lang="es-ES" dirty="0" err="1"/>
              <a:t>the</a:t>
            </a:r>
            <a:r>
              <a:rPr lang="es-ES" dirty="0"/>
              <a:t> </a:t>
            </a:r>
            <a:r>
              <a:rPr lang="es-ES" dirty="0" err="1"/>
              <a:t>logic</a:t>
            </a:r>
            <a:r>
              <a:rPr lang="es-ES" dirty="0"/>
              <a:t> </a:t>
            </a:r>
            <a:r>
              <a:rPr lang="es-ES" dirty="0" err="1"/>
              <a:t>used</a:t>
            </a:r>
            <a:r>
              <a:rPr lang="es-ES" dirty="0"/>
              <a:t> to </a:t>
            </a:r>
            <a:r>
              <a:rPr lang="es-ES" dirty="0" err="1"/>
              <a:t>update</a:t>
            </a:r>
            <a:r>
              <a:rPr lang="es-ES" dirty="0"/>
              <a:t> </a:t>
            </a:r>
            <a:r>
              <a:rPr lang="es-ES" dirty="0" err="1"/>
              <a:t>native</a:t>
            </a:r>
            <a:r>
              <a:rPr lang="es-ES" dirty="0"/>
              <a:t> </a:t>
            </a:r>
            <a:r>
              <a:rPr lang="es-ES" dirty="0" err="1"/>
              <a:t>views</a:t>
            </a:r>
            <a:r>
              <a:rPr lang="es-ES" dirty="0"/>
              <a:t> to </a:t>
            </a:r>
            <a:r>
              <a:rPr lang="es-ES" dirty="0" err="1"/>
              <a:t>extensions</a:t>
            </a:r>
            <a:r>
              <a:rPr lang="es-ES" dirty="0"/>
              <a:t> </a:t>
            </a:r>
            <a:r>
              <a:rPr lang="es-ES" dirty="0" err="1"/>
              <a:t>methods</a:t>
            </a:r>
            <a:r>
              <a:rPr lang="es-ES" dirty="0"/>
              <a:t>.</a:t>
            </a:r>
          </a:p>
          <a:p>
            <a:endParaRPr lang="es-ES" dirty="0"/>
          </a:p>
          <a:p>
            <a:r>
              <a:rPr lang="es-ES" dirty="0" err="1"/>
              <a:t>We</a:t>
            </a:r>
            <a:r>
              <a:rPr lang="es-ES" dirty="0"/>
              <a:t> are </a:t>
            </a:r>
            <a:r>
              <a:rPr lang="es-ES" dirty="0" err="1"/>
              <a:t>taking</a:t>
            </a:r>
            <a:r>
              <a:rPr lang="es-ES" dirty="0"/>
              <a:t> </a:t>
            </a:r>
            <a:r>
              <a:rPr lang="es-ES" dirty="0" err="1"/>
              <a:t>all</a:t>
            </a:r>
            <a:r>
              <a:rPr lang="es-ES" dirty="0"/>
              <a:t> </a:t>
            </a:r>
            <a:r>
              <a:rPr lang="es-ES" dirty="0" err="1"/>
              <a:t>the</a:t>
            </a:r>
            <a:r>
              <a:rPr lang="es-ES" dirty="0"/>
              <a:t> </a:t>
            </a:r>
            <a:r>
              <a:rPr lang="es-ES" dirty="0" err="1"/>
              <a:t>renderers</a:t>
            </a:r>
            <a:r>
              <a:rPr lang="es-ES" dirty="0"/>
              <a:t> and </a:t>
            </a:r>
            <a:r>
              <a:rPr lang="es-ES" dirty="0" err="1"/>
              <a:t>converting</a:t>
            </a:r>
            <a:r>
              <a:rPr lang="es-ES" dirty="0"/>
              <a:t> </a:t>
            </a:r>
            <a:r>
              <a:rPr lang="es-ES" dirty="0" err="1"/>
              <a:t>them</a:t>
            </a:r>
            <a:r>
              <a:rPr lang="es-ES" dirty="0"/>
              <a:t> to créate a more </a:t>
            </a:r>
            <a:r>
              <a:rPr lang="es-ES" dirty="0" err="1"/>
              <a:t>consistent</a:t>
            </a:r>
            <a:r>
              <a:rPr lang="es-ES" dirty="0"/>
              <a:t> API.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3156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actually have to make this specific to iOS. You could actually make an extension method that changes the background color for each platform, and this mapping can live in one shared partial class…even less code!</a:t>
            </a:r>
          </a:p>
          <a:p>
            <a:r>
              <a:rPr lang="en-US" dirty="0"/>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882" b="0" i="0" u="none" strike="noStrike" kern="1200" dirty="0" err="1">
                <a:solidFill>
                  <a:schemeClr val="tx1"/>
                </a:solidFill>
                <a:effectLst/>
                <a:latin typeface="Segoe UI Light" pitchFamily="34" charset="0"/>
                <a:ea typeface="+mn-ea"/>
                <a:cs typeface="+mn-cs"/>
              </a:rPr>
              <a:t>Button</a:t>
            </a:r>
            <a:r>
              <a:rPr lang="es-ES" sz="882" b="0" i="0" u="none" strike="noStrike" kern="1200" dirty="0">
                <a:solidFill>
                  <a:schemeClr val="tx1"/>
                </a:solidFill>
                <a:effectLst/>
                <a:latin typeface="Segoe UI Light" pitchFamily="34" charset="0"/>
                <a:ea typeface="+mn-ea"/>
                <a:cs typeface="+mn-cs"/>
              </a:rPr>
              <a:t> can be </a:t>
            </a:r>
            <a:r>
              <a:rPr lang="es-ES" sz="882" b="0" i="0" u="none" strike="noStrike" kern="1200" dirty="0" err="1">
                <a:solidFill>
                  <a:schemeClr val="tx1"/>
                </a:solidFill>
                <a:effectLst/>
                <a:latin typeface="Segoe UI Light" pitchFamily="34" charset="0"/>
                <a:ea typeface="+mn-ea"/>
                <a:cs typeface="+mn-cs"/>
              </a:rPr>
              <a:t>registered</a:t>
            </a:r>
            <a:r>
              <a:rPr lang="es-ES" sz="882" b="0" i="0" u="none" strike="noStrike" kern="1200" dirty="0">
                <a:solidFill>
                  <a:schemeClr val="tx1"/>
                </a:solidFill>
                <a:effectLst/>
                <a:latin typeface="Segoe UI Light" pitchFamily="34" charset="0"/>
                <a:ea typeface="+mn-ea"/>
                <a:cs typeface="+mn-cs"/>
              </a:rPr>
              <a:t> to </a:t>
            </a:r>
            <a:r>
              <a:rPr lang="es-ES" sz="882" b="0" i="0" u="none" strike="noStrike" kern="1200" dirty="0" err="1">
                <a:solidFill>
                  <a:schemeClr val="tx1"/>
                </a:solidFill>
                <a:effectLst/>
                <a:latin typeface="Segoe UI Light" pitchFamily="34" charset="0"/>
                <a:ea typeface="+mn-ea"/>
                <a:cs typeface="+mn-cs"/>
              </a:rPr>
              <a:t>either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Renderer</a:t>
            </a:r>
            <a:r>
              <a:rPr lang="es-ES" sz="882" b="0" i="0" u="none" strike="noStrike" kern="1200" dirty="0">
                <a:solidFill>
                  <a:schemeClr val="tx1"/>
                </a:solidFill>
                <a:effectLst/>
                <a:latin typeface="Segoe UI Light" pitchFamily="34" charset="0"/>
                <a:ea typeface="+mn-ea"/>
                <a:cs typeface="+mn-cs"/>
              </a:rPr>
              <a:t> and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registrar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react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accordingly</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calls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CreateRenderer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which</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return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IVisualElementRenderer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If</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Content </a:t>
            </a:r>
            <a:r>
              <a:rPr lang="es-ES" sz="882" b="0" i="0" u="none" strike="noStrike" kern="1200" dirty="0" err="1">
                <a:solidFill>
                  <a:schemeClr val="tx1"/>
                </a:solidFill>
                <a:effectLst/>
                <a:latin typeface="Segoe UI Light" pitchFamily="34" charset="0"/>
                <a:ea typeface="+mn-ea"/>
                <a:cs typeface="+mn-cs"/>
              </a:rPr>
              <a:t>is</a:t>
            </a:r>
            <a:r>
              <a:rPr lang="es-ES" sz="882" b="0" i="0" u="none" strike="noStrike" kern="1200" dirty="0">
                <a:solidFill>
                  <a:schemeClr val="tx1"/>
                </a:solidFill>
                <a:effectLst/>
                <a:latin typeface="Segoe UI Light" pitchFamily="34" charset="0"/>
                <a:ea typeface="+mn-ea"/>
                <a:cs typeface="+mn-cs"/>
              </a:rPr>
              <a:t> of </a:t>
            </a:r>
            <a:r>
              <a:rPr lang="es-ES" sz="882" b="0" i="0" u="none" strike="noStrike" kern="1200" dirty="0" err="1">
                <a:solidFill>
                  <a:schemeClr val="tx1"/>
                </a:solidFill>
                <a:effectLst/>
                <a:latin typeface="Segoe UI Light" pitchFamily="34" charset="0"/>
                <a:ea typeface="+mn-ea"/>
                <a:cs typeface="+mn-cs"/>
              </a:rPr>
              <a:t>type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IViewHandler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gets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wrapped</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with</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HandlerToRendererShim</a:t>
            </a:r>
            <a:r>
              <a:rPr lang="es-ES" sz="882" b="0" i="0" u="none" strike="noStrike" kern="1200" dirty="0">
                <a:solidFill>
                  <a:schemeClr val="tx1"/>
                </a:solidFill>
                <a:effectLst/>
                <a:latin typeface="Segoe UI Light" pitchFamily="34" charset="0"/>
                <a:ea typeface="+mn-ea"/>
                <a:cs typeface="+mn-cs"/>
              </a:rPr>
              <a:t> so </a:t>
            </a:r>
            <a:r>
              <a:rPr lang="es-ES" sz="882" b="0" i="0" u="none" strike="noStrike" kern="1200" dirty="0" err="1">
                <a:solidFill>
                  <a:schemeClr val="tx1"/>
                </a:solidFill>
                <a:effectLst/>
                <a:latin typeface="Segoe UI Light" pitchFamily="34" charset="0"/>
                <a:ea typeface="+mn-ea"/>
                <a:cs typeface="+mn-cs"/>
              </a:rPr>
              <a:t>that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can </a:t>
            </a:r>
            <a:r>
              <a:rPr lang="es-ES" sz="882" b="0" i="0" u="none" strike="noStrike" kern="1200" dirty="0" err="1">
                <a:solidFill>
                  <a:schemeClr val="tx1"/>
                </a:solidFill>
                <a:effectLst/>
                <a:latin typeface="Segoe UI Light" pitchFamily="34" charset="0"/>
                <a:ea typeface="+mn-ea"/>
                <a:cs typeface="+mn-cs"/>
              </a:rPr>
              <a:t>still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render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control </a:t>
            </a:r>
            <a:r>
              <a:rPr lang="es-ES" sz="882" b="0" i="0" u="none" strike="noStrike" kern="1200" dirty="0" err="1">
                <a:solidFill>
                  <a:schemeClr val="tx1"/>
                </a:solidFill>
                <a:effectLst/>
                <a:latin typeface="Segoe UI Light" pitchFamily="34" charset="0"/>
                <a:ea typeface="+mn-ea"/>
                <a:cs typeface="+mn-cs"/>
              </a:rPr>
              <a:t>successfully</a:t>
            </a:r>
            <a:r>
              <a:rPr lang="es-ES" sz="882" b="0" i="0" u="none" strike="noStrike" kern="1200" dirty="0">
                <a:solidFill>
                  <a:schemeClr val="tx1"/>
                </a:solidFill>
                <a:effectLst/>
                <a:latin typeface="Segoe UI Light" pitchFamily="34" charset="0"/>
                <a:ea typeface="+mn-ea"/>
                <a:cs typeface="+mn-cs"/>
              </a:rPr>
              <a:t>.</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6612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7:51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6743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45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40</a:t>
            </a:fld>
            <a:endParaRPr lang="en-US"/>
          </a:p>
        </p:txBody>
      </p:sp>
    </p:spTree>
    <p:extLst>
      <p:ext uri="{BB962C8B-B14F-4D97-AF65-F5344CB8AC3E}">
        <p14:creationId xmlns:p14="http://schemas.microsoft.com/office/powerpoint/2010/main" val="99042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41</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233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5498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main</a:t>
            </a:r>
            <a:r>
              <a:rPr lang="es-ES" dirty="0"/>
              <a:t> </a:t>
            </a:r>
            <a:r>
              <a:rPr lang="es-ES" dirty="0" err="1"/>
              <a:t>goal</a:t>
            </a:r>
            <a:r>
              <a:rPr lang="es-ES" dirty="0"/>
              <a:t> </a:t>
            </a:r>
            <a:r>
              <a:rPr lang="es-ES" dirty="0" err="1"/>
              <a:t>with</a:t>
            </a:r>
            <a:r>
              <a:rPr lang="es-ES" dirty="0"/>
              <a:t> .NET MAUI </a:t>
            </a:r>
            <a:r>
              <a:rPr lang="es-ES" dirty="0" err="1"/>
              <a:t>is</a:t>
            </a:r>
            <a:r>
              <a:rPr lang="es-ES" dirty="0"/>
              <a:t> to </a:t>
            </a:r>
            <a:r>
              <a:rPr lang="es-ES" dirty="0" err="1"/>
              <a:t>decouple</a:t>
            </a:r>
            <a:r>
              <a:rPr lang="es-ES" dirty="0"/>
              <a:t> </a:t>
            </a:r>
            <a:r>
              <a:rPr lang="es-ES" dirty="0" err="1"/>
              <a:t>the</a:t>
            </a:r>
            <a:r>
              <a:rPr lang="es-ES" dirty="0"/>
              <a:t> </a:t>
            </a:r>
            <a:r>
              <a:rPr lang="es-ES" dirty="0" err="1"/>
              <a:t>renderers</a:t>
            </a:r>
            <a:r>
              <a:rPr lang="es-ES" dirty="0"/>
              <a:t>. </a:t>
            </a:r>
            <a:r>
              <a:rPr lang="es-ES" dirty="0" err="1"/>
              <a:t>The</a:t>
            </a:r>
            <a:r>
              <a:rPr lang="es-ES" dirty="0"/>
              <a:t> </a:t>
            </a:r>
            <a:r>
              <a:rPr lang="es-ES" dirty="0" err="1"/>
              <a:t>basic</a:t>
            </a:r>
            <a:r>
              <a:rPr lang="es-ES" dirty="0"/>
              <a:t> idea </a:t>
            </a:r>
            <a:r>
              <a:rPr lang="es-ES" dirty="0" err="1"/>
              <a:t>is</a:t>
            </a:r>
            <a:r>
              <a:rPr lang="es-ES" dirty="0"/>
              <a:t> </a:t>
            </a:r>
            <a:r>
              <a:rPr lang="es-ES" dirty="0" err="1"/>
              <a:t>invert</a:t>
            </a:r>
            <a:r>
              <a:rPr lang="es-ES" dirty="0"/>
              <a:t> </a:t>
            </a:r>
            <a:r>
              <a:rPr lang="es-ES" dirty="0" err="1"/>
              <a:t>the</a:t>
            </a:r>
            <a:r>
              <a:rPr lang="es-ES" dirty="0"/>
              <a:t> </a:t>
            </a:r>
            <a:r>
              <a:rPr lang="es-ES" dirty="0" err="1"/>
              <a:t>dependency</a:t>
            </a:r>
            <a:r>
              <a:rPr lang="es-ES" dirty="0"/>
              <a:t> </a:t>
            </a:r>
            <a:r>
              <a:rPr lang="es-ES" dirty="0" err="1"/>
              <a:t>tree</a:t>
            </a:r>
            <a:r>
              <a:rPr lang="es-ES" dirty="0"/>
              <a:t>.</a:t>
            </a:r>
          </a:p>
          <a:p>
            <a:endParaRPr lang="es-ES" dirty="0"/>
          </a:p>
          <a:p>
            <a:r>
              <a:rPr lang="es-ES" dirty="0" err="1"/>
              <a:t>Now</a:t>
            </a:r>
            <a:r>
              <a:rPr lang="es-ES" dirty="0"/>
              <a:t>, </a:t>
            </a:r>
            <a:r>
              <a:rPr lang="es-ES" dirty="0" err="1"/>
              <a:t>the</a:t>
            </a:r>
            <a:r>
              <a:rPr lang="es-ES" dirty="0"/>
              <a:t> </a:t>
            </a:r>
            <a:r>
              <a:rPr lang="es-ES" dirty="0" err="1"/>
              <a:t>Xamarin.Forms</a:t>
            </a:r>
            <a:r>
              <a:rPr lang="es-ES" dirty="0"/>
              <a:t> </a:t>
            </a:r>
            <a:r>
              <a:rPr lang="es-ES" dirty="0" err="1"/>
              <a:t>Button</a:t>
            </a:r>
            <a:r>
              <a:rPr lang="es-ES" dirty="0"/>
              <a:t> </a:t>
            </a:r>
            <a:r>
              <a:rPr lang="es-ES" dirty="0" err="1"/>
              <a:t>depends</a:t>
            </a:r>
            <a:r>
              <a:rPr lang="es-ES" dirty="0"/>
              <a:t> </a:t>
            </a:r>
            <a:r>
              <a:rPr lang="es-ES" dirty="0" err="1"/>
              <a:t>on</a:t>
            </a:r>
            <a:r>
              <a:rPr lang="es-ES" dirty="0"/>
              <a:t> </a:t>
            </a:r>
            <a:r>
              <a:rPr lang="es-ES" dirty="0" err="1"/>
              <a:t>Ibutton</a:t>
            </a:r>
            <a:r>
              <a:rPr lang="es-ES" dirty="0"/>
              <a:t> and </a:t>
            </a:r>
            <a:r>
              <a:rPr lang="es-ES" dirty="0" err="1"/>
              <a:t>that</a:t>
            </a:r>
            <a:r>
              <a:rPr lang="es-ES" dirty="0"/>
              <a:t> interface </a:t>
            </a:r>
            <a:r>
              <a:rPr lang="es-ES" dirty="0" err="1"/>
              <a:t>is</a:t>
            </a:r>
            <a:r>
              <a:rPr lang="es-ES" dirty="0"/>
              <a:t> </a:t>
            </a:r>
            <a:r>
              <a:rPr lang="es-ES" dirty="0" err="1"/>
              <a:t>what</a:t>
            </a:r>
            <a:r>
              <a:rPr lang="es-ES" dirty="0"/>
              <a:t> </a:t>
            </a:r>
            <a:r>
              <a:rPr lang="es-ES" dirty="0" err="1"/>
              <a:t>is</a:t>
            </a:r>
            <a:r>
              <a:rPr lang="es-ES" dirty="0"/>
              <a:t> </a:t>
            </a:r>
            <a:r>
              <a:rPr lang="es-ES" dirty="0" err="1"/>
              <a:t>used</a:t>
            </a:r>
            <a:r>
              <a:rPr lang="es-ES" dirty="0"/>
              <a:t> </a:t>
            </a:r>
            <a:r>
              <a:rPr lang="es-ES" dirty="0" err="1"/>
              <a:t>by</a:t>
            </a:r>
            <a:r>
              <a:rPr lang="es-ES" dirty="0"/>
              <a:t> </a:t>
            </a:r>
            <a:r>
              <a:rPr lang="es-ES" dirty="0" err="1"/>
              <a:t>the</a:t>
            </a:r>
            <a:r>
              <a:rPr lang="es-ES" dirty="0"/>
              <a:t> </a:t>
            </a:r>
            <a:r>
              <a:rPr lang="es-ES" dirty="0" err="1"/>
              <a:t>Button</a:t>
            </a:r>
            <a:r>
              <a:rPr lang="es-ES" dirty="0"/>
              <a:t> and </a:t>
            </a:r>
            <a:r>
              <a:rPr lang="es-ES" dirty="0" err="1"/>
              <a:t>the</a:t>
            </a:r>
            <a:r>
              <a:rPr lang="es-ES" dirty="0"/>
              <a:t> </a:t>
            </a:r>
            <a:r>
              <a:rPr lang="es-ES" dirty="0" err="1"/>
              <a:t>ButtonHandler</a:t>
            </a:r>
            <a:r>
              <a:rPr lang="es-ES" dirty="0"/>
              <a:t> </a:t>
            </a:r>
            <a:r>
              <a:rPr lang="es-ES" dirty="0" err="1"/>
              <a:t>only</a:t>
            </a:r>
            <a:r>
              <a:rPr lang="es-ES" dirty="0"/>
              <a:t> </a:t>
            </a:r>
            <a:r>
              <a:rPr lang="es-ES" dirty="0" err="1"/>
              <a:t>knows</a:t>
            </a:r>
            <a:r>
              <a:rPr lang="es-ES" dirty="0"/>
              <a:t> </a:t>
            </a:r>
            <a:r>
              <a:rPr lang="es-ES" dirty="0" err="1"/>
              <a:t>about</a:t>
            </a:r>
            <a:r>
              <a:rPr lang="es-ES" dirty="0"/>
              <a:t> </a:t>
            </a:r>
            <a:r>
              <a:rPr lang="es-ES" dirty="0" err="1"/>
              <a:t>an</a:t>
            </a:r>
            <a:r>
              <a:rPr lang="es-ES" dirty="0"/>
              <a:t> </a:t>
            </a:r>
            <a:r>
              <a:rPr lang="es-ES" dirty="0" err="1"/>
              <a:t>IButton</a:t>
            </a:r>
            <a:r>
              <a:rPr lang="es-ES" dirty="0"/>
              <a:t>.</a:t>
            </a:r>
          </a:p>
          <a:p>
            <a:endParaRPr lang="es-ES" dirty="0"/>
          </a:p>
          <a:p>
            <a:endParaRPr lang="es-ES" dirty="0"/>
          </a:p>
          <a:p>
            <a:r>
              <a:rPr lang="es-ES" dirty="0" err="1"/>
              <a:t>The</a:t>
            </a:r>
            <a:r>
              <a:rPr lang="es-ES" dirty="0"/>
              <a:t> </a:t>
            </a:r>
            <a:r>
              <a:rPr lang="es-ES" dirty="0" err="1"/>
              <a:t>Handler</a:t>
            </a:r>
            <a:r>
              <a:rPr lang="es-ES" dirty="0"/>
              <a:t> </a:t>
            </a:r>
            <a:r>
              <a:rPr lang="es-ES" dirty="0" err="1"/>
              <a:t>doesnt</a:t>
            </a:r>
            <a:r>
              <a:rPr lang="es-ES" dirty="0"/>
              <a:t> </a:t>
            </a:r>
            <a:r>
              <a:rPr lang="es-ES" dirty="0" err="1"/>
              <a:t>know</a:t>
            </a:r>
            <a:r>
              <a:rPr lang="es-ES" dirty="0"/>
              <a:t> </a:t>
            </a:r>
            <a:r>
              <a:rPr lang="es-ES" dirty="0" err="1"/>
              <a:t>nothing</a:t>
            </a:r>
            <a:r>
              <a:rPr lang="es-ES" dirty="0"/>
              <a:t> </a:t>
            </a:r>
            <a:r>
              <a:rPr lang="es-ES" dirty="0" err="1"/>
              <a:t>about</a:t>
            </a:r>
            <a:r>
              <a:rPr lang="es-ES" dirty="0"/>
              <a:t> </a:t>
            </a:r>
            <a:r>
              <a:rPr lang="es-ES" dirty="0" err="1"/>
              <a:t>the</a:t>
            </a:r>
            <a:r>
              <a:rPr lang="es-ES" dirty="0"/>
              <a:t> </a:t>
            </a:r>
            <a:r>
              <a:rPr lang="es-ES" dirty="0" err="1"/>
              <a:t>Button</a:t>
            </a:r>
            <a:r>
              <a:rPr lang="es-ES" dirty="0"/>
              <a:t> </a:t>
            </a:r>
            <a:r>
              <a:rPr lang="es-ES" dirty="0" err="1"/>
              <a:t>component</a:t>
            </a:r>
            <a:r>
              <a:rPr lang="es-ES" dirty="0"/>
              <a:t>.</a:t>
            </a:r>
          </a:p>
          <a:p>
            <a:endParaRPr lang="es-ES" dirty="0"/>
          </a:p>
          <a:p>
            <a:r>
              <a:rPr lang="es-ES" dirty="0" err="1"/>
              <a:t>This</a:t>
            </a:r>
            <a:r>
              <a:rPr lang="es-ES" dirty="0"/>
              <a:t> </a:t>
            </a:r>
            <a:r>
              <a:rPr lang="es-ES" dirty="0" err="1"/>
              <a:t>allow</a:t>
            </a:r>
            <a:r>
              <a:rPr lang="es-ES" dirty="0"/>
              <a:t> </a:t>
            </a:r>
            <a:r>
              <a:rPr lang="es-ES" dirty="0" err="1"/>
              <a:t>you</a:t>
            </a:r>
            <a:r>
              <a:rPr lang="es-ES" dirty="0"/>
              <a:t> to </a:t>
            </a:r>
            <a:r>
              <a:rPr lang="es-ES" dirty="0" err="1"/>
              <a:t>map</a:t>
            </a:r>
            <a:r>
              <a:rPr lang="es-ES" dirty="0"/>
              <a:t> </a:t>
            </a:r>
            <a:r>
              <a:rPr lang="es-ES" dirty="0" err="1"/>
              <a:t>different</a:t>
            </a:r>
            <a:r>
              <a:rPr lang="es-ES" dirty="0"/>
              <a:t> </a:t>
            </a:r>
            <a:r>
              <a:rPr lang="es-ES" dirty="0" err="1"/>
              <a:t>type</a:t>
            </a:r>
            <a:r>
              <a:rPr lang="es-ES" dirty="0"/>
              <a:t> of </a:t>
            </a:r>
            <a:r>
              <a:rPr lang="es-ES" dirty="0" err="1"/>
              <a:t>controls</a:t>
            </a:r>
            <a:r>
              <a:rPr lang="es-ES" dirty="0"/>
              <a:t>, </a:t>
            </a:r>
            <a:r>
              <a:rPr lang="es-ES" dirty="0" err="1"/>
              <a:t>because</a:t>
            </a:r>
            <a:r>
              <a:rPr lang="es-ES" dirty="0"/>
              <a:t> use </a:t>
            </a:r>
            <a:r>
              <a:rPr lang="es-ES" dirty="0" err="1"/>
              <a:t>the</a:t>
            </a:r>
            <a:r>
              <a:rPr lang="es-ES" dirty="0"/>
              <a:t> interface and </a:t>
            </a:r>
            <a:r>
              <a:rPr lang="es-ES" dirty="0" err="1"/>
              <a:t>have</a:t>
            </a:r>
            <a:r>
              <a:rPr lang="es-ES" dirty="0"/>
              <a:t> </a:t>
            </a:r>
            <a:r>
              <a:rPr lang="es-ES" dirty="0" err="1"/>
              <a:t>not</a:t>
            </a:r>
            <a:r>
              <a:rPr lang="es-ES" dirty="0"/>
              <a:t> </a:t>
            </a:r>
            <a:r>
              <a:rPr lang="es-ES" dirty="0" err="1"/>
              <a:t>any</a:t>
            </a:r>
            <a:r>
              <a:rPr lang="es-ES" dirty="0"/>
              <a:t> concept </a:t>
            </a:r>
            <a:r>
              <a:rPr lang="es-ES" dirty="0" err="1"/>
              <a:t>about</a:t>
            </a:r>
            <a:r>
              <a:rPr lang="es-ES" dirty="0"/>
              <a:t> </a:t>
            </a:r>
            <a:r>
              <a:rPr lang="es-ES" dirty="0" err="1"/>
              <a:t>what</a:t>
            </a:r>
            <a:r>
              <a:rPr lang="es-ES" dirty="0"/>
              <a:t> </a:t>
            </a:r>
            <a:r>
              <a:rPr lang="es-ES" dirty="0" err="1"/>
              <a:t>is</a:t>
            </a:r>
            <a:r>
              <a:rPr lang="es-ES" dirty="0"/>
              <a:t> .NET MAUI.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92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1112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continue</a:t>
            </a:r>
            <a:r>
              <a:rPr lang="es-ES" dirty="0"/>
              <a:t> </a:t>
            </a:r>
            <a:r>
              <a:rPr lang="es-ES" dirty="0" err="1"/>
              <a:t>talking</a:t>
            </a:r>
            <a:r>
              <a:rPr lang="es-ES" dirty="0"/>
              <a:t> </a:t>
            </a:r>
            <a:r>
              <a:rPr lang="es-ES" dirty="0" err="1"/>
              <a:t>about</a:t>
            </a:r>
            <a:r>
              <a:rPr lang="es-ES" dirty="0"/>
              <a:t> </a:t>
            </a:r>
            <a:r>
              <a:rPr lang="es-ES" dirty="0" err="1"/>
              <a:t>the</a:t>
            </a:r>
            <a:r>
              <a:rPr lang="es-ES" dirty="0"/>
              <a:t> </a:t>
            </a:r>
            <a:r>
              <a:rPr lang="es-ES" dirty="0" err="1"/>
              <a:t>goals</a:t>
            </a:r>
            <a:r>
              <a:rPr lang="es-ES" dirty="0"/>
              <a:t> of .NET MAUI.</a:t>
            </a:r>
          </a:p>
          <a:p>
            <a:endParaRPr lang="es-ES" dirty="0"/>
          </a:p>
          <a:p>
            <a:r>
              <a:rPr lang="es-ES" dirty="0" err="1"/>
              <a:t>Removing</a:t>
            </a:r>
            <a:r>
              <a:rPr lang="es-ES" dirty="0"/>
              <a:t> </a:t>
            </a:r>
            <a:r>
              <a:rPr lang="es-ES" dirty="0" err="1"/>
              <a:t>confusing</a:t>
            </a:r>
            <a:r>
              <a:rPr lang="es-ES" dirty="0"/>
              <a:t> </a:t>
            </a:r>
            <a:r>
              <a:rPr lang="es-ES" dirty="0" err="1"/>
              <a:t>APIs</a:t>
            </a:r>
            <a:r>
              <a:rPr lang="es-ES" dirty="0"/>
              <a:t> and </a:t>
            </a:r>
            <a:r>
              <a:rPr lang="es-ES" dirty="0" err="1"/>
              <a:t>this</a:t>
            </a:r>
            <a:r>
              <a:rPr lang="es-ES" dirty="0"/>
              <a:t> particular </a:t>
            </a:r>
            <a:r>
              <a:rPr lang="es-ES" dirty="0" err="1"/>
              <a:t>example</a:t>
            </a:r>
            <a:r>
              <a:rPr lang="es-ES" dirty="0"/>
              <a:t> </a:t>
            </a:r>
            <a:r>
              <a:rPr lang="es-ES" dirty="0" err="1"/>
              <a:t>refers</a:t>
            </a:r>
            <a:r>
              <a:rPr lang="es-ES" dirty="0"/>
              <a:t> </a:t>
            </a:r>
            <a:r>
              <a:rPr lang="es-ES" dirty="0" err="1"/>
              <a:t>again</a:t>
            </a:r>
            <a:r>
              <a:rPr lang="es-ES" dirty="0"/>
              <a:t> to </a:t>
            </a:r>
            <a:r>
              <a:rPr lang="es-ES" dirty="0" err="1"/>
              <a:t>Platform</a:t>
            </a:r>
            <a:r>
              <a:rPr lang="es-ES" dirty="0"/>
              <a:t> </a:t>
            </a:r>
            <a:r>
              <a:rPr lang="es-ES" dirty="0" err="1"/>
              <a:t>Specific</a:t>
            </a:r>
            <a:r>
              <a:rPr lang="es-ES" dirty="0"/>
              <a:t>.</a:t>
            </a:r>
          </a:p>
          <a:p>
            <a:endParaRPr lang="es-ES" dirty="0"/>
          </a:p>
          <a:p>
            <a:r>
              <a:rPr lang="es-ES" dirty="0"/>
              <a:t>So, </a:t>
            </a:r>
            <a:r>
              <a:rPr lang="es-ES" dirty="0" err="1"/>
              <a:t>the</a:t>
            </a:r>
            <a:r>
              <a:rPr lang="es-ES" dirty="0"/>
              <a:t> </a:t>
            </a:r>
            <a:r>
              <a:rPr lang="es-ES" dirty="0" err="1"/>
              <a:t>main</a:t>
            </a:r>
            <a:r>
              <a:rPr lang="es-ES" dirty="0"/>
              <a:t> idea </a:t>
            </a:r>
            <a:r>
              <a:rPr lang="es-ES" dirty="0" err="1"/>
              <a:t>is</a:t>
            </a:r>
            <a:r>
              <a:rPr lang="es-ES" dirty="0"/>
              <a:t>, </a:t>
            </a:r>
            <a:r>
              <a:rPr lang="es-ES" dirty="0" err="1"/>
              <a:t>you</a:t>
            </a:r>
            <a:r>
              <a:rPr lang="es-ES" dirty="0"/>
              <a:t> </a:t>
            </a:r>
            <a:r>
              <a:rPr lang="es-ES" dirty="0" err="1"/>
              <a:t>will</a:t>
            </a:r>
            <a:r>
              <a:rPr lang="es-ES" dirty="0"/>
              <a:t> </a:t>
            </a:r>
            <a:r>
              <a:rPr lang="es-ES" dirty="0" err="1"/>
              <a:t>have</a:t>
            </a:r>
            <a:r>
              <a:rPr lang="es-ES" dirty="0"/>
              <a:t> Access to </a:t>
            </a:r>
            <a:r>
              <a:rPr lang="es-ES" dirty="0" err="1"/>
              <a:t>native</a:t>
            </a:r>
            <a:r>
              <a:rPr lang="es-ES" dirty="0"/>
              <a:t> bits </a:t>
            </a:r>
            <a:r>
              <a:rPr lang="es-ES" dirty="0" err="1"/>
              <a:t>from</a:t>
            </a:r>
            <a:r>
              <a:rPr lang="es-ES" dirty="0"/>
              <a:t> a </a:t>
            </a:r>
            <a:r>
              <a:rPr lang="es-ES" dirty="0" err="1"/>
              <a:t>cross-platform</a:t>
            </a:r>
            <a:r>
              <a:rPr lang="es-ES" dirty="0"/>
              <a:t> </a:t>
            </a:r>
            <a:r>
              <a:rPr lang="es-ES" dirty="0" err="1"/>
              <a:t>standpoint</a:t>
            </a:r>
            <a:r>
              <a:rPr lang="es-ES" dirty="0"/>
              <a:t>. </a:t>
            </a:r>
            <a:r>
              <a:rPr lang="es-ES" dirty="0" err="1"/>
              <a:t>If</a:t>
            </a:r>
            <a:r>
              <a:rPr lang="es-ES" dirty="0"/>
              <a:t> I </a:t>
            </a:r>
            <a:r>
              <a:rPr lang="es-ES" dirty="0" err="1"/>
              <a:t>have</a:t>
            </a:r>
            <a:r>
              <a:rPr lang="es-ES" dirty="0"/>
              <a:t> a .NET MAUI </a:t>
            </a:r>
            <a:r>
              <a:rPr lang="es-ES" dirty="0" err="1"/>
              <a:t>Label</a:t>
            </a:r>
            <a:r>
              <a:rPr lang="es-ES" dirty="0"/>
              <a:t>, I can </a:t>
            </a:r>
            <a:r>
              <a:rPr lang="es-ES" dirty="0" err="1"/>
              <a:t>just</a:t>
            </a:r>
            <a:r>
              <a:rPr lang="es-ES" dirty="0"/>
              <a:t> Access </a:t>
            </a:r>
            <a:r>
              <a:rPr lang="es-ES" dirty="0" err="1"/>
              <a:t>the</a:t>
            </a:r>
            <a:r>
              <a:rPr lang="es-ES" dirty="0"/>
              <a:t> </a:t>
            </a:r>
            <a:r>
              <a:rPr lang="es-ES" dirty="0" err="1"/>
              <a:t>native</a:t>
            </a:r>
            <a:r>
              <a:rPr lang="es-ES" dirty="0"/>
              <a:t> View </a:t>
            </a:r>
            <a:r>
              <a:rPr lang="es-ES" dirty="0" err="1"/>
              <a:t>from</a:t>
            </a:r>
            <a:r>
              <a:rPr lang="es-ES" dirty="0"/>
              <a:t> </a:t>
            </a:r>
            <a:r>
              <a:rPr lang="es-ES" dirty="0" err="1"/>
              <a:t>cross</a:t>
            </a:r>
            <a:r>
              <a:rPr lang="es-ES" dirty="0"/>
              <a:t> </a:t>
            </a:r>
            <a:r>
              <a:rPr lang="es-ES" dirty="0" err="1"/>
              <a:t>platform</a:t>
            </a:r>
            <a:r>
              <a:rPr lang="es-ES" dirty="0"/>
              <a:t> </a:t>
            </a:r>
            <a:r>
              <a:rPr lang="es-ES" dirty="0" err="1"/>
              <a:t>context</a:t>
            </a:r>
            <a:r>
              <a:rPr lang="es-ES" dirty="0"/>
              <a:t>. </a:t>
            </a:r>
            <a:r>
              <a:rPr lang="es-ES" dirty="0" err="1"/>
              <a:t>You</a:t>
            </a:r>
            <a:r>
              <a:rPr lang="es-ES" dirty="0"/>
              <a:t> can use </a:t>
            </a:r>
            <a:r>
              <a:rPr lang="es-ES" dirty="0" err="1"/>
              <a:t>compilation</a:t>
            </a:r>
            <a:r>
              <a:rPr lang="es-ES" dirty="0"/>
              <a:t> </a:t>
            </a:r>
            <a:r>
              <a:rPr lang="es-ES" dirty="0" err="1"/>
              <a:t>directives</a:t>
            </a:r>
            <a:r>
              <a:rPr lang="es-ES" dirty="0"/>
              <a:t> </a:t>
            </a:r>
            <a:r>
              <a:rPr lang="es-ES" dirty="0" err="1"/>
              <a:t>or</a:t>
            </a:r>
            <a:r>
              <a:rPr lang="es-ES" dirty="0"/>
              <a:t> créate a </a:t>
            </a:r>
            <a:r>
              <a:rPr lang="es-ES" dirty="0" err="1"/>
              <a:t>platform</a:t>
            </a:r>
            <a:r>
              <a:rPr lang="es-ES" dirty="0"/>
              <a:t> </a:t>
            </a:r>
            <a:r>
              <a:rPr lang="es-ES" dirty="0" err="1"/>
              <a:t>specific</a:t>
            </a:r>
            <a:r>
              <a:rPr lang="es-ES" dirty="0"/>
              <a:t> file, </a:t>
            </a:r>
            <a:r>
              <a:rPr lang="es-ES" dirty="0" err="1"/>
              <a:t>then</a:t>
            </a:r>
            <a:r>
              <a:rPr lang="es-ES" dirty="0"/>
              <a:t> Access </a:t>
            </a:r>
            <a:r>
              <a:rPr lang="es-ES" dirty="0" err="1"/>
              <a:t>the</a:t>
            </a:r>
            <a:r>
              <a:rPr lang="es-ES" dirty="0"/>
              <a:t> </a:t>
            </a:r>
            <a:r>
              <a:rPr lang="es-ES" dirty="0" err="1"/>
              <a:t>native</a:t>
            </a:r>
            <a:r>
              <a:rPr lang="es-ES" dirty="0"/>
              <a:t> control and </a:t>
            </a:r>
            <a:r>
              <a:rPr lang="es-ES" dirty="0" err="1"/>
              <a:t>customize</a:t>
            </a:r>
            <a:r>
              <a:rPr lang="es-ES" dirty="0"/>
              <a:t>, </a:t>
            </a:r>
            <a:r>
              <a:rPr lang="es-ES" dirty="0" err="1"/>
              <a:t>modify</a:t>
            </a:r>
            <a:r>
              <a:rPr lang="es-ES" dirty="0"/>
              <a:t> </a:t>
            </a:r>
            <a:r>
              <a:rPr lang="es-ES" dirty="0" err="1"/>
              <a:t>whatever</a:t>
            </a:r>
            <a:r>
              <a:rPr lang="es-ES" dirty="0"/>
              <a:t> </a:t>
            </a:r>
            <a:r>
              <a:rPr lang="es-ES" dirty="0" err="1"/>
              <a:t>you</a:t>
            </a:r>
            <a:r>
              <a:rPr lang="es-ES" dirty="0"/>
              <a:t> </a:t>
            </a:r>
            <a:r>
              <a:rPr lang="es-ES" dirty="0" err="1"/>
              <a:t>want</a:t>
            </a:r>
            <a:r>
              <a:rPr lang="es-ES" dirty="0"/>
              <a:t>.</a:t>
            </a:r>
          </a:p>
          <a:p>
            <a:endParaRPr lang="es-ES" dirty="0"/>
          </a:p>
          <a:p>
            <a:r>
              <a:rPr lang="es-ES" dirty="0"/>
              <a:t>So, </a:t>
            </a:r>
            <a:r>
              <a:rPr lang="es-ES" dirty="0" err="1"/>
              <a:t>again</a:t>
            </a:r>
            <a:r>
              <a:rPr lang="es-ES" dirty="0"/>
              <a:t>, </a:t>
            </a:r>
            <a:r>
              <a:rPr lang="es-ES" dirty="0" err="1"/>
              <a:t>that</a:t>
            </a:r>
            <a:r>
              <a:rPr lang="es-ES" dirty="0"/>
              <a:t> </a:t>
            </a:r>
            <a:r>
              <a:rPr lang="es-ES" dirty="0" err="1"/>
              <a:t>is</a:t>
            </a:r>
            <a:r>
              <a:rPr lang="es-ES" dirty="0"/>
              <a:t> </a:t>
            </a:r>
            <a:r>
              <a:rPr lang="es-ES" dirty="0" err="1"/>
              <a:t>possible</a:t>
            </a:r>
            <a:r>
              <a:rPr lang="es-ES" dirty="0"/>
              <a:t> </a:t>
            </a:r>
            <a:r>
              <a:rPr lang="es-ES" dirty="0" err="1"/>
              <a:t>because</a:t>
            </a:r>
            <a:r>
              <a:rPr lang="es-ES" dirty="0"/>
              <a:t> </a:t>
            </a:r>
            <a:r>
              <a:rPr lang="es-ES" dirty="0" err="1"/>
              <a:t>we</a:t>
            </a:r>
            <a:r>
              <a:rPr lang="es-ES" dirty="0"/>
              <a:t> </a:t>
            </a:r>
            <a:r>
              <a:rPr lang="es-ES" dirty="0" err="1"/>
              <a:t>inverted</a:t>
            </a:r>
            <a:r>
              <a:rPr lang="es-ES" dirty="0"/>
              <a:t> </a:t>
            </a:r>
            <a:r>
              <a:rPr lang="es-ES" dirty="0" err="1"/>
              <a:t>the</a:t>
            </a:r>
            <a:r>
              <a:rPr lang="es-ES" dirty="0"/>
              <a:t> </a:t>
            </a:r>
            <a:r>
              <a:rPr lang="es-ES" dirty="0" err="1"/>
              <a:t>inversion</a:t>
            </a:r>
            <a:r>
              <a:rPr lang="es-ES" dirty="0"/>
              <a:t> as </a:t>
            </a:r>
            <a:r>
              <a:rPr lang="es-ES" dirty="0" err="1"/>
              <a:t>we</a:t>
            </a:r>
            <a:r>
              <a:rPr lang="es-ES" dirty="0"/>
              <a:t> </a:t>
            </a:r>
            <a:r>
              <a:rPr lang="es-ES" dirty="0" err="1"/>
              <a:t>said</a:t>
            </a:r>
            <a:r>
              <a:rPr lang="es-ES" dirty="0"/>
              <a:t> </a:t>
            </a:r>
            <a:r>
              <a:rPr lang="es-ES" dirty="0" err="1"/>
              <a:t>earlier</a:t>
            </a:r>
            <a:r>
              <a:rPr lang="es-ES" dirty="0"/>
              <a:t>, </a:t>
            </a:r>
            <a:r>
              <a:rPr lang="es-ES" dirty="0" err="1"/>
              <a:t>now</a:t>
            </a:r>
            <a:r>
              <a:rPr lang="es-ES" dirty="0"/>
              <a:t> .NET MAUI </a:t>
            </a:r>
            <a:r>
              <a:rPr lang="es-ES" dirty="0" err="1"/>
              <a:t>taking</a:t>
            </a:r>
            <a:r>
              <a:rPr lang="es-ES" dirty="0"/>
              <a:t> </a:t>
            </a:r>
            <a:r>
              <a:rPr lang="es-ES" dirty="0" err="1"/>
              <a:t>dependency</a:t>
            </a:r>
            <a:r>
              <a:rPr lang="es-ES" dirty="0"/>
              <a:t> </a:t>
            </a:r>
            <a:r>
              <a:rPr lang="es-ES" dirty="0" err="1"/>
              <a:t>on</a:t>
            </a:r>
            <a:r>
              <a:rPr lang="es-ES" dirty="0"/>
              <a:t> </a:t>
            </a:r>
            <a:r>
              <a:rPr lang="es-ES" dirty="0" err="1"/>
              <a:t>the</a:t>
            </a:r>
            <a:r>
              <a:rPr lang="es-ES" dirty="0"/>
              <a:t> </a:t>
            </a:r>
            <a:r>
              <a:rPr lang="es-ES" dirty="0" err="1"/>
              <a:t>renderes</a:t>
            </a:r>
            <a:r>
              <a:rPr lang="es-ES" dirty="0"/>
              <a:t> </a:t>
            </a:r>
            <a:r>
              <a:rPr lang="es-ES" dirty="0" err="1"/>
              <a:t>opposed</a:t>
            </a:r>
            <a:r>
              <a:rPr lang="es-ES" dirty="0"/>
              <a:t> </a:t>
            </a:r>
            <a:r>
              <a:rPr lang="es-ES" dirty="0" err="1"/>
              <a:t>the</a:t>
            </a:r>
            <a:r>
              <a:rPr lang="es-ES" dirty="0"/>
              <a:t> </a:t>
            </a:r>
            <a:r>
              <a:rPr lang="es-ES" dirty="0" err="1"/>
              <a:t>renderers</a:t>
            </a:r>
            <a:r>
              <a:rPr lang="es-ES" dirty="0"/>
              <a:t> </a:t>
            </a:r>
            <a:r>
              <a:rPr lang="es-ES" dirty="0" err="1"/>
              <a:t>taking</a:t>
            </a:r>
            <a:r>
              <a:rPr lang="es-ES" dirty="0"/>
              <a:t> </a:t>
            </a:r>
            <a:r>
              <a:rPr lang="es-ES" dirty="0" err="1"/>
              <a:t>dependency</a:t>
            </a:r>
            <a:r>
              <a:rPr lang="es-ES" dirty="0"/>
              <a:t> </a:t>
            </a:r>
            <a:r>
              <a:rPr lang="es-ES" dirty="0" err="1"/>
              <a:t>on</a:t>
            </a:r>
            <a:r>
              <a:rPr lang="es-ES" dirty="0"/>
              <a:t> </a:t>
            </a:r>
            <a:r>
              <a:rPr lang="es-ES" dirty="0" err="1"/>
              <a:t>Xamarin.Forms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2649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11/21/20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1" y="1760013"/>
            <a:ext cx="5415759"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4" y="1760013"/>
            <a:ext cx="5456715"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79136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 id="2147484680"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doesn’t have renderers</a:t>
            </a:r>
          </a:p>
        </p:txBody>
      </p:sp>
    </p:spTree>
    <p:extLst>
      <p:ext uri="{BB962C8B-B14F-4D97-AF65-F5344CB8AC3E}">
        <p14:creationId xmlns:p14="http://schemas.microsoft.com/office/powerpoint/2010/main" val="306130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uses handlers</a:t>
            </a:r>
          </a:p>
        </p:txBody>
      </p:sp>
    </p:spTree>
    <p:extLst>
      <p:ext uri="{BB962C8B-B14F-4D97-AF65-F5344CB8AC3E}">
        <p14:creationId xmlns:p14="http://schemas.microsoft.com/office/powerpoint/2010/main" val="248741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dirty="0">
                <a:gradFill>
                  <a:gsLst>
                    <a:gs pos="2917">
                      <a:schemeClr val="tx1"/>
                    </a:gs>
                    <a:gs pos="30000">
                      <a:schemeClr val="tx1"/>
                    </a:gs>
                  </a:gsLst>
                  <a:lin ang="5400000" scaled="0"/>
                </a:gradFill>
              </a:rPr>
              <a:t>Control</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UI </a:t>
            </a:r>
            <a:r>
              <a:rPr lang="es-ES" sz="2400" dirty="0" err="1">
                <a:gradFill>
                  <a:gsLst>
                    <a:gs pos="2917">
                      <a:schemeClr val="tx1"/>
                    </a:gs>
                    <a:gs pos="30000">
                      <a:schemeClr val="tx1"/>
                    </a:gs>
                  </a:gsLst>
                  <a:lin ang="5400000" scaled="0"/>
                </a:gradFill>
              </a:rPr>
              <a:t>element</a:t>
            </a:r>
            <a:r>
              <a:rPr lang="es-ES" sz="2400" dirty="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control </a:t>
            </a:r>
            <a:r>
              <a:rPr lang="es-ES" sz="2400" dirty="0" err="1">
                <a:gradFill>
                  <a:gsLst>
                    <a:gs pos="2917">
                      <a:schemeClr val="tx1"/>
                    </a:gs>
                    <a:gs pos="30000">
                      <a:schemeClr val="tx1"/>
                    </a:gs>
                  </a:gsLst>
                  <a:lin ang="5400000" scaled="0"/>
                </a:gradFill>
              </a:rPr>
              <a:t>implementation</a:t>
            </a:r>
            <a:r>
              <a:rPr lang="es-ES" sz="2400" dirty="0">
                <a:gradFill>
                  <a:gsLst>
                    <a:gs pos="2917">
                      <a:schemeClr val="tx1"/>
                    </a:gs>
                    <a:gs pos="30000">
                      <a:schemeClr val="tx1"/>
                    </a:gs>
                  </a:gsLst>
                  <a:lin ang="5400000" scaled="0"/>
                </a:gradFill>
              </a:rPr>
              <a:t> no </a:t>
            </a:r>
            <a:r>
              <a:rPr lang="es-ES" sz="2400" dirty="0" err="1">
                <a:gradFill>
                  <a:gsLst>
                    <a:gs pos="2917">
                      <a:schemeClr val="tx1"/>
                    </a:gs>
                    <a:gs pos="30000">
                      <a:schemeClr val="tx1"/>
                    </a:gs>
                  </a:gsLst>
                  <a:lin ang="5400000" scaled="0"/>
                </a:gradFill>
              </a:rPr>
              <a:t>longer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used</a:t>
            </a:r>
            <a:r>
              <a:rPr lang="es-ES" sz="2400" dirty="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Mapper</a:t>
            </a:r>
            <a:r>
              <a:rPr lang="es-ES" sz="2400" dirty="0">
                <a:gradFill>
                  <a:gsLst>
                    <a:gs pos="2917">
                      <a:schemeClr val="tx1"/>
                    </a:gs>
                    <a:gs pos="30000">
                      <a:schemeClr val="tx1"/>
                    </a:gs>
                  </a:gsLst>
                  <a:lin ang="5400000" scaled="0"/>
                </a:gradFill>
              </a:rPr>
              <a:t> – A </a:t>
            </a:r>
            <a:r>
              <a:rPr lang="es-ES" sz="2400" dirty="0" err="1">
                <a:gradFill>
                  <a:gsLst>
                    <a:gs pos="2917">
                      <a:schemeClr val="tx1"/>
                    </a:gs>
                    <a:gs pos="30000">
                      <a:schemeClr val="tx1"/>
                    </a:gs>
                  </a:gsLst>
                  <a:lin ang="5400000" scaled="0"/>
                </a:gradFill>
              </a:rPr>
              <a:t>dictionary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mapping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API to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Responsible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applying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request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controls</a:t>
            </a:r>
            <a:r>
              <a:rPr lang="es-E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is really slow</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err="1"/>
              <a:t>Motivation</a:t>
            </a:r>
            <a:r>
              <a:rPr lang="es-ES" dirty="0"/>
              <a:t> </a:t>
            </a:r>
            <a:r>
              <a:rPr lang="es-ES" dirty="0" err="1"/>
              <a:t>for</a:t>
            </a:r>
            <a:r>
              <a:rPr lang="es-ES" dirty="0"/>
              <a:t> </a:t>
            </a:r>
            <a:r>
              <a:rPr lang="es-ES" dirty="0" err="1"/>
              <a:t>the</a:t>
            </a:r>
            <a:r>
              <a:rPr lang="es-ES" dirty="0"/>
              <a:t> .NET MAUI </a:t>
            </a:r>
            <a:r>
              <a:rPr lang="es-ES" dirty="0" err="1"/>
              <a:t>changes</a:t>
            </a:r>
            <a:r>
              <a:rPr lang="es-ES" dirty="0"/>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474873" cy="4917180"/>
          </a:xfrm>
          <a:prstGeom prst="rect">
            <a:avLst/>
          </a:prstGeom>
          <a:noFill/>
        </p:spPr>
        <p:txBody>
          <a:bodyPr wrap="none" lIns="0" tIns="0" rIns="0" bIns="0" rtlCol="0">
            <a:spAutoFit/>
          </a:bodyPr>
          <a:lstStyle/>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Performance</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IoC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avoid</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assembly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scanning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reflection</a:t>
            </a:r>
            <a:r>
              <a:rPr lang="es-ES" sz="2400" dirty="0">
                <a:gradFill>
                  <a:gsLst>
                    <a:gs pos="2917">
                      <a:schemeClr val="tx1"/>
                    </a:gs>
                    <a:gs pos="30000">
                      <a:schemeClr val="tx1"/>
                    </a:gs>
                  </a:gsLst>
                  <a:lin ang="5400000" scaled="0"/>
                </a:gradFill>
              </a:rPr>
              <a:t> </a:t>
            </a:r>
          </a:p>
          <a:p>
            <a:pPr>
              <a:lnSpc>
                <a:spcPct val="150000"/>
              </a:lnSpc>
            </a:pPr>
            <a:r>
              <a:rPr lang="es-ES" sz="2400" dirty="0">
                <a:gradFill>
                  <a:gsLst>
                    <a:gs pos="2917">
                      <a:schemeClr val="tx1"/>
                    </a:gs>
                    <a:gs pos="30000">
                      <a:schemeClr val="tx1"/>
                    </a:gs>
                  </a:gsLst>
                  <a:lin ang="5400000" scaled="0"/>
                </a:gradFill>
              </a:rPr>
              <a:t>at </a:t>
            </a:r>
            <a:r>
              <a:rPr lang="es-ES" sz="2400" dirty="0" err="1">
                <a:gradFill>
                  <a:gsLst>
                    <a:gs pos="2917">
                      <a:schemeClr val="tx1"/>
                    </a:gs>
                    <a:gs pos="30000">
                      <a:schemeClr val="tx1"/>
                    </a:gs>
                  </a:gsLst>
                  <a:lin ang="5400000" scaled="0"/>
                </a:gradFill>
              </a:rPr>
              <a:t>startup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Layout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all</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handlers</a:t>
            </a:r>
            <a:r>
              <a:rPr lang="es-ES" sz="2400" dirty="0">
                <a:gradFill>
                  <a:gsLst>
                    <a:gs pos="2917">
                      <a:schemeClr val="tx1"/>
                    </a:gs>
                    <a:gs pos="30000">
                      <a:schemeClr val="tx1"/>
                    </a:gs>
                  </a:gsLst>
                  <a:lin ang="5400000" scaled="0"/>
                </a:gradFill>
              </a:rPr>
              <a:t> are </a:t>
            </a:r>
            <a:r>
              <a:rPr lang="es-ES" sz="2400" i="1" dirty="0">
                <a:gradFill>
                  <a:gsLst>
                    <a:gs pos="2917">
                      <a:schemeClr val="tx1"/>
                    </a:gs>
                    <a:gs pos="30000">
                      <a:schemeClr val="tx1"/>
                    </a:gs>
                  </a:gsLst>
                  <a:lin ang="5400000" scaled="0"/>
                </a:gradFill>
              </a:rPr>
              <a:t>"</a:t>
            </a:r>
            <a:r>
              <a:rPr lang="es-ES" sz="2400" i="1" dirty="0" err="1">
                <a:gradFill>
                  <a:gsLst>
                    <a:gs pos="2917">
                      <a:schemeClr val="tx1"/>
                    </a:gs>
                    <a:gs pos="30000">
                      <a:schemeClr val="tx1"/>
                    </a:gs>
                  </a:gsLst>
                  <a:lin ang="5400000" scaled="0"/>
                </a:gradFill>
              </a:rPr>
              <a:t>fast</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renderers</a:t>
            </a:r>
            <a:r>
              <a:rPr lang="es-ES" sz="2400" i="1" dirty="0">
                <a:gradFill>
                  <a:gsLst>
                    <a:gs pos="2917">
                      <a:schemeClr val="tx1"/>
                    </a:gs>
                    <a:gs pos="30000">
                      <a:schemeClr val="tx1"/>
                    </a:gs>
                  </a:gsLst>
                  <a:lin ang="5400000" scaled="0"/>
                </a:gradFill>
              </a:rPr>
              <a:t>".</a:t>
            </a:r>
          </a:p>
          <a:p>
            <a:pPr>
              <a:lnSpc>
                <a:spcPct val="150000"/>
              </a:lnSpc>
            </a:pPr>
            <a:r>
              <a:rPr lang="es-ES" sz="2400" i="1" dirty="0">
                <a:gradFill>
                  <a:gsLst>
                    <a:gs pos="2917">
                      <a:schemeClr val="tx1"/>
                    </a:gs>
                    <a:gs pos="30000">
                      <a:schemeClr val="tx1"/>
                    </a:gs>
                  </a:gsLst>
                  <a:lin ang="5400000" scaled="0"/>
                </a:gradFill>
              </a:rPr>
              <a:t> </a:t>
            </a:r>
          </a:p>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API </a:t>
            </a:r>
            <a:r>
              <a:rPr lang="es-ES" sz="2400" b="1"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specific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often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difficult</a:t>
            </a:r>
            <a:r>
              <a:rPr lang="es-ES" sz="2400" dirty="0">
                <a:gradFill>
                  <a:gsLst>
                    <a:gs pos="2917">
                      <a:schemeClr val="tx1"/>
                    </a:gs>
                    <a:gs pos="30000">
                      <a:schemeClr val="tx1"/>
                    </a:gs>
                  </a:gsLst>
                  <a:lin ang="5400000" scaled="0"/>
                </a:gradFill>
              </a:rPr>
              <a:t> to </a:t>
            </a:r>
            <a:r>
              <a:rPr lang="es-ES" sz="2400" dirty="0" err="1">
                <a:gradFill>
                  <a:gsLst>
                    <a:gs pos="2917">
                      <a:schemeClr val="tx1"/>
                    </a:gs>
                    <a:gs pos="30000">
                      <a:schemeClr val="tx1"/>
                    </a:gs>
                  </a:gsLst>
                  <a:lin ang="5400000" scaled="0"/>
                </a:gradFill>
              </a:rPr>
              <a:t>discover</a:t>
            </a:r>
            <a:r>
              <a:rPr lang="es-ES" sz="2400" dirty="0">
                <a:gradFill>
                  <a:gsLst>
                    <a:gs pos="2917">
                      <a:schemeClr val="tx1"/>
                    </a:gs>
                    <a:gs pos="30000">
                      <a:schemeClr val="tx1"/>
                    </a:gs>
                  </a:gsLst>
                  <a:lin ang="5400000" scaled="0"/>
                </a:gradFill>
              </a:rPr>
              <a:t>, </a:t>
            </a:r>
          </a:p>
          <a:p>
            <a:pPr>
              <a:lnSpc>
                <a:spcPct val="150000"/>
              </a:lnSpc>
            </a:pPr>
            <a:r>
              <a:rPr lang="es-ES" sz="2400" dirty="0" err="1">
                <a:gradFill>
                  <a:gsLst>
                    <a:gs pos="2917">
                      <a:schemeClr val="tx1"/>
                    </a:gs>
                    <a:gs pos="30000">
                      <a:schemeClr val="tx1"/>
                    </a:gs>
                  </a:gsLst>
                  <a:lin ang="5400000" scaled="0"/>
                </a:gradFill>
              </a:rPr>
              <a:t>allow</a:t>
            </a:r>
            <a:r>
              <a:rPr lang="es-ES" sz="2400" dirty="0">
                <a:gradFill>
                  <a:gsLst>
                    <a:gs pos="2917">
                      <a:schemeClr val="tx1"/>
                    </a:gs>
                    <a:gs pos="30000">
                      <a:schemeClr val="tx1"/>
                    </a:gs>
                  </a:gsLst>
                  <a:lin ang="5400000" scaled="0"/>
                </a:gradFill>
              </a:rPr>
              <a:t> more </a:t>
            </a:r>
            <a:r>
              <a:rPr lang="es-ES" sz="2400" dirty="0" err="1">
                <a:gradFill>
                  <a:gsLst>
                    <a:gs pos="2917">
                      <a:schemeClr val="tx1"/>
                    </a:gs>
                    <a:gs pos="30000">
                      <a:schemeClr val="tx1"/>
                    </a:gs>
                  </a:gsLst>
                  <a:lin ang="5400000" scaled="0"/>
                </a:gradFill>
              </a:rPr>
              <a:t>possibilities</a:t>
            </a:r>
            <a:r>
              <a:rPr lang="es-ES" sz="2400" dirty="0">
                <a:gradFill>
                  <a:gsLst>
                    <a:gs pos="2917">
                      <a:schemeClr val="tx1"/>
                    </a:gs>
                    <a:gs pos="30000">
                      <a:schemeClr val="tx1"/>
                    </a:gs>
                  </a:gsLst>
                  <a:lin ang="5400000" scaled="0"/>
                </a:gradFill>
              </a:rPr>
              <a:t> in a simple </a:t>
            </a:r>
            <a:r>
              <a:rPr lang="es-ES" sz="2400" dirty="0" err="1">
                <a:gradFill>
                  <a:gsLst>
                    <a:gs pos="2917">
                      <a:schemeClr val="tx1"/>
                    </a:gs>
                    <a:gs pos="30000">
                      <a:schemeClr val="tx1"/>
                    </a:gs>
                  </a:gsLst>
                  <a:lin ang="5400000" scaled="0"/>
                </a:gradFill>
              </a:rPr>
              <a:t>way</a:t>
            </a:r>
            <a:r>
              <a:rPr lang="es-ES" sz="2400" dirty="0">
                <a:gradFill>
                  <a:gsLst>
                    <a:gs pos="2917">
                      <a:schemeClr val="tx1"/>
                    </a:gs>
                    <a:gs pos="30000">
                      <a:schemeClr val="tx1"/>
                    </a:gs>
                  </a:gsLst>
                  <a:lin ang="5400000" scaled="0"/>
                </a:gradFill>
              </a:rPr>
              <a:t>, etc. </a:t>
            </a:r>
          </a:p>
          <a:p>
            <a:pPr>
              <a:lnSpc>
                <a:spcPct val="150000"/>
              </a:lnSpc>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Homogeneity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Not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same</a:t>
            </a:r>
            <a:r>
              <a:rPr lang="es-ES" sz="2400" dirty="0">
                <a:gradFill>
                  <a:gsLst>
                    <a:gs pos="2917">
                      <a:schemeClr val="tx1"/>
                    </a:gs>
                    <a:gs pos="30000">
                      <a:schemeClr val="tx1"/>
                    </a:gs>
                  </a:gsLst>
                  <a:lin ang="5400000" scaled="0"/>
                </a:gradFill>
              </a:rPr>
              <a:t> API </a:t>
            </a:r>
            <a:r>
              <a:rPr lang="es-ES" sz="2400" dirty="0" err="1">
                <a:gradFill>
                  <a:gsLst>
                    <a:gs pos="2917">
                      <a:schemeClr val="tx1"/>
                    </a:gs>
                    <a:gs pos="30000">
                      <a:schemeClr val="tx1"/>
                    </a:gs>
                  </a:gsLst>
                  <a:lin ang="5400000" scaled="0"/>
                </a:gradFill>
              </a:rPr>
              <a:t>behaving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differently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etc.</a:t>
            </a:r>
          </a:p>
          <a:p>
            <a:pPr marL="342900" indent="-342900">
              <a:lnSpc>
                <a:spcPct val="150000"/>
              </a:lnSpc>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project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structure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vs </a:t>
            </a:r>
            <a:r>
              <a:rPr lang="es-ES" sz="2400"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etc.</a:t>
            </a:r>
          </a:p>
        </p:txBody>
      </p:sp>
    </p:spTree>
    <p:extLst>
      <p:ext uri="{BB962C8B-B14F-4D97-AF65-F5344CB8AC3E}">
        <p14:creationId xmlns:p14="http://schemas.microsoft.com/office/powerpoint/2010/main" val="3357968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System.Maui.Button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588263" y="4327155"/>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dirty="0">
                <a:solidFill>
                  <a:schemeClr val="tx1"/>
                </a:solidFill>
                <a:latin typeface="Segoe UI Semibold"/>
                <a:cs typeface="Segoe UI Semibold"/>
              </a:rPr>
              <a:t>First, what is .NET MAUI?</a:t>
            </a:r>
            <a:endParaRPr lang="en-US" sz="7007" dirty="0">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dirty="0" err="1">
                <a:solidFill>
                  <a:schemeClr val="bg1"/>
                </a:solidFill>
              </a:rPr>
              <a:t>IVisualElementRenderer</a:t>
            </a:r>
            <a:endParaRPr lang="en-US" dirty="0">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dirty="0" err="1">
                <a:solidFill>
                  <a:schemeClr val="bg1"/>
                </a:solidFill>
              </a:rPr>
              <a:t>IViewHandler</a:t>
            </a:r>
            <a:r>
              <a:rPr lang="es-ES" dirty="0">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bg1"/>
                </a:solidFill>
              </a:rPr>
              <a:t>#if MONOANDROID</a:t>
            </a:r>
          </a:p>
          <a:p>
            <a:r>
              <a:rPr lang="en-US" sz="1600" dirty="0" err="1">
                <a:solidFill>
                  <a:schemeClr val="bg1"/>
                </a:solidFill>
              </a:rPr>
              <a:t>ButtonHandler.Mapper</a:t>
            </a:r>
            <a:r>
              <a:rPr lang="en-US" sz="1600" dirty="0">
                <a:solidFill>
                  <a:schemeClr val="bg1"/>
                </a:solidFill>
              </a:rPr>
              <a:t>[</a:t>
            </a:r>
            <a:r>
              <a:rPr lang="en-US" sz="1600" dirty="0" err="1">
                <a:solidFill>
                  <a:schemeClr val="bg1"/>
                </a:solidFill>
              </a:rPr>
              <a:t>nameof</a:t>
            </a:r>
            <a:r>
              <a:rPr lang="en-US" sz="1600" dirty="0">
                <a:solidFill>
                  <a:schemeClr val="bg1"/>
                </a:solidFill>
              </a:rPr>
              <a:t>(</a:t>
            </a:r>
            <a:r>
              <a:rPr lang="en-US" sz="1600" dirty="0" err="1">
                <a:solidFill>
                  <a:schemeClr val="bg1"/>
                </a:solidFill>
              </a:rPr>
              <a:t>IButton.TextColor</a:t>
            </a:r>
            <a:r>
              <a:rPr lang="en-US" sz="1600" dirty="0">
                <a:solidFill>
                  <a:schemeClr val="bg1"/>
                </a:solidFill>
              </a:rPr>
              <a:t>)] = (handler, view) =&gt;</a:t>
            </a:r>
          </a:p>
          <a:p>
            <a:r>
              <a:rPr lang="en-US" sz="1600" dirty="0">
                <a:solidFill>
                  <a:schemeClr val="bg1"/>
                </a:solidFill>
              </a:rPr>
              <a:t>{</a:t>
            </a:r>
          </a:p>
          <a:p>
            <a:r>
              <a:rPr lang="en-US" sz="1600" dirty="0">
                <a:solidFill>
                  <a:schemeClr val="bg1"/>
                </a:solidFill>
              </a:rPr>
              <a:t>     var </a:t>
            </a:r>
            <a:r>
              <a:rPr lang="en-US" sz="1600" dirty="0" err="1">
                <a:solidFill>
                  <a:schemeClr val="bg1"/>
                </a:solidFill>
              </a:rPr>
              <a:t>nativeView</a:t>
            </a:r>
            <a:r>
              <a:rPr lang="en-US" sz="1600" dirty="0">
                <a:solidFill>
                  <a:schemeClr val="bg1"/>
                </a:solidFill>
              </a:rPr>
              <a:t> = </a:t>
            </a:r>
            <a:r>
              <a:rPr lang="en-US" sz="1600" dirty="0" err="1">
                <a:solidFill>
                  <a:schemeClr val="bg1"/>
                </a:solidFill>
              </a:rPr>
              <a:t>handler.NativeView</a:t>
            </a:r>
            <a:r>
              <a:rPr lang="en-US" sz="1600" dirty="0">
                <a:solidFill>
                  <a:schemeClr val="bg1"/>
                </a:solidFill>
              </a:rPr>
              <a:t> as </a:t>
            </a:r>
            <a:r>
              <a:rPr lang="en-US" sz="1600" dirty="0" err="1">
                <a:solidFill>
                  <a:schemeClr val="bg1"/>
                </a:solidFill>
              </a:rPr>
              <a:t>Aview</a:t>
            </a:r>
            <a:r>
              <a:rPr lang="en-US" sz="1600" dirty="0">
                <a:solidFill>
                  <a:schemeClr val="bg1"/>
                </a:solidFill>
              </a:rPr>
              <a:t>;</a:t>
            </a:r>
          </a:p>
          <a:p>
            <a:r>
              <a:rPr lang="en-US" sz="1600" dirty="0">
                <a:solidFill>
                  <a:srgbClr val="92D050"/>
                </a:solidFill>
              </a:rPr>
              <a:t>     // Add your own logic to map the </a:t>
            </a:r>
            <a:r>
              <a:rPr lang="en-US" sz="1600" dirty="0" err="1">
                <a:solidFill>
                  <a:srgbClr val="92D050"/>
                </a:solidFill>
              </a:rPr>
              <a:t>TextColor</a:t>
            </a:r>
            <a:r>
              <a:rPr lang="en-US" sz="1600" dirty="0">
                <a:solidFill>
                  <a:srgbClr val="92D050"/>
                </a:solidFill>
              </a:rPr>
              <a:t> property         </a:t>
            </a:r>
            <a:endParaRPr lang="en-US" sz="1600" dirty="0">
              <a:solidFill>
                <a:schemeClr val="bg1">
                  <a:lumMod val="95000"/>
                </a:schemeClr>
              </a:solidFill>
            </a:endParaRPr>
          </a:p>
          <a:p>
            <a:r>
              <a:rPr lang="en-US" sz="1600" dirty="0">
                <a:solidFill>
                  <a:schemeClr val="bg1">
                    <a:lumMod val="95000"/>
                  </a:schemeClr>
                </a:solidFill>
              </a:rPr>
              <a:t>};</a:t>
            </a:r>
          </a:p>
          <a:p>
            <a:r>
              <a:rPr lang="en-US" sz="1600" dirty="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7" y="2038869"/>
            <a:ext cx="6285342" cy="2031325"/>
          </a:xfrm>
        </p:spPr>
        <p:txBody>
          <a:bodyPr/>
          <a:lstStyle/>
          <a:p>
            <a:r>
              <a:rPr lang="en-US" sz="6600" dirty="0">
                <a:solidFill>
                  <a:schemeClr val="tx1"/>
                </a:solidFill>
                <a:cs typeface="Segoe UI Semibold"/>
              </a:rPr>
              <a:t>Let's take a look at the Handlers</a:t>
            </a:r>
            <a:endParaRPr lang="en-US" sz="6600" dirty="0">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dirty="0">
                <a:solidFill>
                  <a:schemeClr val="tx1"/>
                </a:solidFill>
                <a:cs typeface="Segoe UI Semibold"/>
              </a:rPr>
              <a:t>Let's see how port a </a:t>
            </a:r>
            <a:r>
              <a:rPr lang="en-US" sz="4800" dirty="0" err="1">
                <a:solidFill>
                  <a:schemeClr val="tx1"/>
                </a:solidFill>
                <a:cs typeface="Segoe UI Semibold"/>
              </a:rPr>
              <a:t>Xamarin.Forms</a:t>
            </a:r>
            <a:r>
              <a:rPr lang="en-US" sz="4800" dirty="0">
                <a:solidFill>
                  <a:schemeClr val="tx1"/>
                </a:solidFill>
                <a:cs typeface="Segoe UI Semibold"/>
              </a:rPr>
              <a:t> Renderer to a .NET MAUI Handler</a:t>
            </a:r>
            <a:endParaRPr lang="en-US" sz="4800" dirty="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505670"/>
            <a:ext cx="5827405" cy="1846659"/>
          </a:xfrm>
          <a:prstGeom prst="rect">
            <a:avLst/>
          </a:prstGeom>
          <a:noFill/>
        </p:spPr>
        <p:txBody>
          <a:bodyPr wrap="square" lIns="0" tIns="0" rIns="0" bIns="0" rtlCol="0">
            <a:spAutoFit/>
          </a:bodyPr>
          <a:lstStyle/>
          <a:p>
            <a:pPr algn="ctr"/>
            <a:r>
              <a:rPr lang="es-ES" sz="4000" dirty="0">
                <a:gradFill>
                  <a:gsLst>
                    <a:gs pos="2917">
                      <a:schemeClr val="tx1"/>
                    </a:gs>
                    <a:gs pos="30000">
                      <a:schemeClr val="tx1"/>
                    </a:gs>
                  </a:gsLst>
                  <a:lin ang="5400000" scaled="0"/>
                </a:gradFill>
              </a:rPr>
              <a:t>Do I </a:t>
            </a:r>
            <a:r>
              <a:rPr lang="es-ES" sz="4000" dirty="0" err="1">
                <a:gradFill>
                  <a:gsLst>
                    <a:gs pos="2917">
                      <a:schemeClr val="tx1"/>
                    </a:gs>
                    <a:gs pos="30000">
                      <a:schemeClr val="tx1"/>
                    </a:gs>
                  </a:gsLst>
                  <a:lin ang="5400000" scaled="0"/>
                </a:gradFill>
              </a:rPr>
              <a:t>need</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convert</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my</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current</a:t>
            </a:r>
            <a:r>
              <a:rPr lang="es-ES" sz="4000" dirty="0">
                <a:gradFill>
                  <a:gsLst>
                    <a:gs pos="2917">
                      <a:schemeClr val="tx1"/>
                    </a:gs>
                    <a:gs pos="30000">
                      <a:schemeClr val="tx1"/>
                    </a:gs>
                  </a:gsLst>
                  <a:lin ang="5400000" scaled="0"/>
                </a:gradFill>
              </a:rPr>
              <a:t> </a:t>
            </a:r>
          </a:p>
          <a:p>
            <a:pPr algn="ctr"/>
            <a:r>
              <a:rPr lang="es-ES" sz="4000" dirty="0" err="1">
                <a:gradFill>
                  <a:gsLst>
                    <a:gs pos="2917">
                      <a:schemeClr val="tx1"/>
                    </a:gs>
                    <a:gs pos="30000">
                      <a:schemeClr val="tx1"/>
                    </a:gs>
                  </a:gsLst>
                  <a:lin ang="5400000" scaled="0"/>
                </a:gradFill>
              </a:rPr>
              <a:t>Renderers</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Handlers</a:t>
            </a:r>
            <a:r>
              <a:rPr lang="es-E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215991"/>
          </a:xfrm>
        </p:spPr>
        <p:txBody>
          <a:bodyPr/>
          <a:lstStyle/>
          <a:p>
            <a:r>
              <a:rPr lang="en-US" sz="4800" dirty="0">
                <a:solidFill>
                  <a:schemeClr val="tx1"/>
                </a:solidFill>
                <a:cs typeface="Segoe UI Semibold"/>
              </a:rPr>
              <a:t>Renderer to Handler and Handler to Renderer Shims</a:t>
            </a:r>
            <a:endParaRPr lang="en-US" sz="4800" dirty="0">
              <a:solidFill>
                <a:schemeClr val="tx1"/>
              </a:solidFill>
              <a:cs typeface="Segoe UI"/>
            </a:endParaRPr>
          </a:p>
        </p:txBody>
      </p:sp>
      <p:sp>
        <p:nvSpPr>
          <p:cNvPr id="8" name="Rectángulo 7">
            <a:extLst>
              <a:ext uri="{FF2B5EF4-FFF2-40B4-BE49-F238E27FC236}">
                <a16:creationId xmlns:a16="http://schemas.microsoft.com/office/drawing/2014/main" id="{0037874E-96F1-2F46-9C2D-22A1B7757E96}"/>
              </a:ext>
            </a:extLst>
          </p:cNvPr>
          <p:cNvSpPr/>
          <p:nvPr/>
        </p:nvSpPr>
        <p:spPr>
          <a:xfrm>
            <a:off x="3262756" y="6384237"/>
            <a:ext cx="5666488" cy="363946"/>
          </a:xfrm>
          <a:prstGeom prst="rect">
            <a:avLst/>
          </a:prstGeom>
        </p:spPr>
        <p:txBody>
          <a:bodyPr wrap="none">
            <a:spAutoFit/>
          </a:bodyPr>
          <a:lstStyle/>
          <a:p>
            <a:r>
              <a:rPr lang="es-ES" dirty="0"/>
              <a:t>https://</a:t>
            </a:r>
            <a:r>
              <a:rPr lang="es-ES" dirty="0" err="1"/>
              <a:t>github.com</a:t>
            </a:r>
            <a:r>
              <a:rPr lang="es-ES" dirty="0"/>
              <a:t>/</a:t>
            </a:r>
            <a:r>
              <a:rPr lang="es-ES" dirty="0" err="1"/>
              <a:t>xamarin</a:t>
            </a:r>
            <a:r>
              <a:rPr lang="es-ES" dirty="0"/>
              <a:t>/</a:t>
            </a:r>
            <a:r>
              <a:rPr lang="es-ES" dirty="0" err="1"/>
              <a:t>Xamarin.Forms</a:t>
            </a:r>
            <a:r>
              <a:rPr lang="es-ES" dirty="0"/>
              <a:t>/</a:t>
            </a:r>
            <a:r>
              <a:rPr lang="es-ES" dirty="0" err="1"/>
              <a:t>pull</a:t>
            </a:r>
            <a:r>
              <a:rPr lang="es-ES" dirty="0"/>
              <a:t>/12546</a:t>
            </a:r>
          </a:p>
        </p:txBody>
      </p:sp>
      <p:pic>
        <p:nvPicPr>
          <p:cNvPr id="3" name="Graphic 1">
            <a:extLst>
              <a:ext uri="{FF2B5EF4-FFF2-40B4-BE49-F238E27FC236}">
                <a16:creationId xmlns:a16="http://schemas.microsoft.com/office/drawing/2014/main" id="{279446CB-2A43-3C45-AB6C-BEF563147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8252" y="2853602"/>
            <a:ext cx="3711942" cy="4004398"/>
          </a:xfrm>
          <a:prstGeom prst="rect">
            <a:avLst/>
          </a:prstGeom>
        </p:spPr>
      </p:pic>
    </p:spTree>
    <p:extLst>
      <p:ext uri="{BB962C8B-B14F-4D97-AF65-F5344CB8AC3E}">
        <p14:creationId xmlns:p14="http://schemas.microsoft.com/office/powerpoint/2010/main" val="38302037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and and </a:t>
            </a:r>
            <a:r>
              <a:rPr lang="es-ES" dirty="0" err="1"/>
              <a:t>Dependency</a:t>
            </a:r>
            <a:r>
              <a:rPr lang="es-ES" dirty="0"/>
              <a:t> </a:t>
            </a:r>
            <a:r>
              <a:rPr lang="es-ES" dirty="0" err="1"/>
              <a:t>Injection</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986750"/>
          </a:xfrm>
          <a:prstGeom prst="rect">
            <a:avLst/>
          </a:prstGeom>
          <a:noFill/>
        </p:spPr>
        <p:txBody>
          <a:bodyPr wrap="square">
            <a:spAutoFit/>
          </a:bodyPr>
          <a:lstStyle/>
          <a:p>
            <a:r>
              <a:rPr lang="es-ES" dirty="0"/>
              <a:t>.NET MAUI </a:t>
            </a:r>
            <a:r>
              <a:rPr lang="es-ES" dirty="0" err="1"/>
              <a:t>will</a:t>
            </a:r>
            <a:r>
              <a:rPr lang="es-ES" dirty="0"/>
              <a:t> use </a:t>
            </a:r>
            <a:r>
              <a:rPr lang="es-ES" dirty="0" err="1"/>
              <a:t>the</a:t>
            </a:r>
            <a:r>
              <a:rPr lang="es-ES" dirty="0"/>
              <a:t> </a:t>
            </a:r>
            <a:r>
              <a:rPr lang="es-ES" b="1" dirty="0"/>
              <a:t>Host</a:t>
            </a:r>
            <a:r>
              <a:rPr lang="es-ES" dirty="0"/>
              <a:t> concept similar to ASP.NET. </a:t>
            </a:r>
            <a:r>
              <a:rPr lang="es-ES" dirty="0" err="1"/>
              <a:t>This</a:t>
            </a:r>
            <a:r>
              <a:rPr lang="es-ES" dirty="0"/>
              <a:t> </a:t>
            </a:r>
            <a:r>
              <a:rPr lang="es-ES" dirty="0" err="1"/>
              <a:t>will</a:t>
            </a:r>
            <a:r>
              <a:rPr lang="es-ES" dirty="0"/>
              <a:t> </a:t>
            </a:r>
            <a:r>
              <a:rPr lang="es-ES" dirty="0" err="1"/>
              <a:t>allow</a:t>
            </a:r>
            <a:r>
              <a:rPr lang="es-ES" dirty="0"/>
              <a:t> to use </a:t>
            </a:r>
            <a:r>
              <a:rPr lang="es-ES" dirty="0" err="1"/>
              <a:t>the</a:t>
            </a:r>
            <a:r>
              <a:rPr lang="es-ES" dirty="0"/>
              <a:t> </a:t>
            </a:r>
            <a:r>
              <a:rPr lang="es-ES" dirty="0" err="1"/>
              <a:t>Containers</a:t>
            </a:r>
            <a:r>
              <a:rPr lang="es-ES" dirty="0"/>
              <a:t> and </a:t>
            </a:r>
            <a:r>
              <a:rPr lang="es-ES" dirty="0" err="1"/>
              <a:t>providers</a:t>
            </a:r>
            <a:r>
              <a:rPr lang="es-ES" dirty="0"/>
              <a:t> </a:t>
            </a:r>
            <a:r>
              <a:rPr lang="es-ES" dirty="0" err="1"/>
              <a:t>for</a:t>
            </a:r>
            <a:r>
              <a:rPr lang="es-ES" dirty="0"/>
              <a:t> </a:t>
            </a:r>
            <a:r>
              <a:rPr lang="es-ES" dirty="0" err="1"/>
              <a:t>our</a:t>
            </a:r>
            <a:r>
              <a:rPr lang="es-ES" dirty="0"/>
              <a:t> </a:t>
            </a:r>
            <a:r>
              <a:rPr lang="es-ES" dirty="0" err="1"/>
              <a:t>handlers</a:t>
            </a:r>
            <a:r>
              <a:rPr lang="es-ES" dirty="0"/>
              <a:t> as </a:t>
            </a:r>
            <a:r>
              <a:rPr lang="es-ES" dirty="0" err="1"/>
              <a:t>well</a:t>
            </a:r>
            <a:r>
              <a:rPr lang="es-ES" dirty="0"/>
              <a:t> as </a:t>
            </a:r>
            <a:r>
              <a:rPr lang="es-ES" dirty="0" err="1"/>
              <a:t>Configuration</a:t>
            </a:r>
            <a:r>
              <a:rPr lang="es-ES" dirty="0"/>
              <a:t> </a:t>
            </a:r>
            <a:r>
              <a:rPr lang="es-ES" dirty="0" err="1"/>
              <a:t>with</a:t>
            </a:r>
            <a:r>
              <a:rPr lang="es-ES" dirty="0"/>
              <a:t> </a:t>
            </a:r>
            <a:r>
              <a:rPr lang="es-ES" dirty="0" err="1"/>
              <a:t>appsettings</a:t>
            </a:r>
            <a:r>
              <a:rPr lang="es-ES" dirty="0"/>
              <a:t> file, </a:t>
            </a:r>
            <a:r>
              <a:rPr lang="es-ES" dirty="0" err="1"/>
              <a:t>or</a:t>
            </a:r>
            <a:r>
              <a:rPr lang="es-ES" dirty="0"/>
              <a:t> </a:t>
            </a:r>
            <a:r>
              <a:rPr lang="es-ES" dirty="0" err="1"/>
              <a:t>other</a:t>
            </a:r>
            <a:r>
              <a:rPr lang="es-ES" dirty="0"/>
              <a:t> </a:t>
            </a:r>
            <a:r>
              <a:rPr lang="es-ES" dirty="0" err="1"/>
              <a:t>features</a:t>
            </a:r>
            <a:r>
              <a:rPr lang="es-ES" dirty="0"/>
              <a:t> </a:t>
            </a:r>
            <a:r>
              <a:rPr lang="es-ES" dirty="0" err="1"/>
              <a:t>like</a:t>
            </a:r>
            <a:r>
              <a:rPr lang="es-ES" dirty="0"/>
              <a:t> </a:t>
            </a:r>
            <a:r>
              <a:rPr lang="es-ES" dirty="0" err="1"/>
              <a:t>built</a:t>
            </a:r>
            <a:r>
              <a:rPr lang="es-ES" dirty="0"/>
              <a:t>-in </a:t>
            </a:r>
            <a:r>
              <a:rPr lang="es-ES" dirty="0" err="1"/>
              <a:t>lifecycle</a:t>
            </a:r>
            <a:r>
              <a:rPr lang="es-ES" dirty="0"/>
              <a:t> and </a:t>
            </a:r>
            <a:r>
              <a:rPr lang="es-ES" dirty="0" err="1"/>
              <a:t>services</a:t>
            </a:r>
            <a:r>
              <a:rPr lang="es-ES" dirty="0"/>
              <a:t>, </a:t>
            </a:r>
            <a:r>
              <a:rPr lang="es-ES" dirty="0" err="1"/>
              <a:t>logging</a:t>
            </a:r>
            <a:r>
              <a:rPr lang="es-ES" dirty="0"/>
              <a:t> </a:t>
            </a:r>
            <a:r>
              <a:rPr lang="es-ES" dirty="0" err="1"/>
              <a:t>extensions</a:t>
            </a:r>
            <a:r>
              <a:rPr lang="es-ES" dirty="0"/>
              <a:t> etc.</a:t>
            </a:r>
          </a:p>
          <a:p>
            <a:endParaRPr lang="es-ES" dirty="0"/>
          </a:p>
          <a:p>
            <a:r>
              <a:rPr lang="es-ES" dirty="0" err="1"/>
              <a:t>The</a:t>
            </a:r>
            <a:r>
              <a:rPr lang="es-ES" dirty="0"/>
              <a:t> </a:t>
            </a:r>
            <a:r>
              <a:rPr lang="es-ES" b="1" dirty="0" err="1"/>
              <a:t>AppBuilder</a:t>
            </a:r>
            <a:r>
              <a:rPr lang="es-ES" dirty="0"/>
              <a:t> </a:t>
            </a:r>
            <a:r>
              <a:rPr lang="es-ES" dirty="0" err="1"/>
              <a:t>will</a:t>
            </a:r>
            <a:r>
              <a:rPr lang="es-ES" dirty="0"/>
              <a:t> be </a:t>
            </a:r>
            <a:r>
              <a:rPr lang="es-ES" dirty="0" err="1"/>
              <a:t>hidden</a:t>
            </a:r>
            <a:r>
              <a:rPr lang="es-ES" dirty="0"/>
              <a:t> </a:t>
            </a:r>
            <a:r>
              <a:rPr lang="es-ES" dirty="0" err="1"/>
              <a:t>by</a:t>
            </a:r>
            <a:r>
              <a:rPr lang="es-ES" dirty="0"/>
              <a:t> default, </a:t>
            </a:r>
            <a:r>
              <a:rPr lang="es-ES" dirty="0" err="1"/>
              <a:t>but</a:t>
            </a:r>
            <a:r>
              <a:rPr lang="es-ES" dirty="0"/>
              <a:t>,  </a:t>
            </a:r>
            <a:r>
              <a:rPr lang="es-ES" dirty="0" err="1"/>
              <a:t>we</a:t>
            </a:r>
            <a:r>
              <a:rPr lang="es-ES" dirty="0"/>
              <a:t> </a:t>
            </a:r>
            <a:r>
              <a:rPr lang="es-ES" dirty="0" err="1"/>
              <a:t>will</a:t>
            </a:r>
            <a:r>
              <a:rPr lang="es-ES" dirty="0"/>
              <a:t> </a:t>
            </a:r>
            <a:r>
              <a:rPr lang="es-ES" dirty="0" err="1"/>
              <a:t>allow</a:t>
            </a:r>
            <a:r>
              <a:rPr lang="es-ES" dirty="0"/>
              <a:t> to </a:t>
            </a:r>
            <a:r>
              <a:rPr lang="es-ES" dirty="0" err="1"/>
              <a:t>override</a:t>
            </a:r>
            <a:r>
              <a:rPr lang="es-ES" dirty="0"/>
              <a:t> </a:t>
            </a:r>
            <a:r>
              <a:rPr lang="es-ES" dirty="0" err="1"/>
              <a:t>it</a:t>
            </a:r>
            <a:r>
              <a:rPr lang="es-ES" dirty="0"/>
              <a:t>. In </a:t>
            </a:r>
            <a:r>
              <a:rPr lang="es-ES" dirty="0" err="1"/>
              <a:t>this</a:t>
            </a:r>
            <a:r>
              <a:rPr lang="es-ES" dirty="0"/>
              <a:t> </a:t>
            </a:r>
            <a:r>
              <a:rPr lang="es-ES" dirty="0" err="1"/>
              <a:t>way</a:t>
            </a:r>
            <a:r>
              <a:rPr lang="es-ES" dirty="0"/>
              <a:t>, can </a:t>
            </a:r>
            <a:r>
              <a:rPr lang="es-ES" dirty="0" err="1"/>
              <a:t>extend</a:t>
            </a:r>
            <a:r>
              <a:rPr lang="es-ES" dirty="0"/>
              <a:t> </a:t>
            </a:r>
            <a:r>
              <a:rPr lang="es-ES" dirty="0" err="1"/>
              <a:t>it</a:t>
            </a:r>
            <a:r>
              <a:rPr lang="es-ES" dirty="0"/>
              <a:t> </a:t>
            </a:r>
            <a:r>
              <a:rPr lang="es-ES" dirty="0" err="1"/>
              <a:t>by</a:t>
            </a:r>
            <a:r>
              <a:rPr lang="es-ES" dirty="0"/>
              <a:t> </a:t>
            </a:r>
            <a:r>
              <a:rPr lang="es-ES" dirty="0" err="1"/>
              <a:t>registering</a:t>
            </a:r>
            <a:r>
              <a:rPr lang="es-ES" dirty="0"/>
              <a:t> </a:t>
            </a:r>
            <a:r>
              <a:rPr lang="es-ES" dirty="0" err="1"/>
              <a:t>native</a:t>
            </a:r>
            <a:r>
              <a:rPr lang="es-ES" dirty="0"/>
              <a:t> </a:t>
            </a:r>
            <a:r>
              <a:rPr lang="es-ES" dirty="0" err="1"/>
              <a:t>services</a:t>
            </a:r>
            <a:r>
              <a:rPr lang="es-ES" dirty="0"/>
              <a:t>, configure </a:t>
            </a:r>
            <a:r>
              <a:rPr lang="es-ES" dirty="0" err="1"/>
              <a:t>logging</a:t>
            </a:r>
            <a:r>
              <a:rPr lang="es-ES" dirty="0"/>
              <a:t> , </a:t>
            </a:r>
            <a:r>
              <a:rPr lang="es-ES" dirty="0" err="1"/>
              <a:t>register</a:t>
            </a:r>
            <a:r>
              <a:rPr lang="es-ES" dirty="0"/>
              <a:t> new </a:t>
            </a:r>
            <a:r>
              <a:rPr lang="es-ES" dirty="0" err="1"/>
              <a:t>handlers</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In .NET MAUI, </a:t>
            </a:r>
            <a:r>
              <a:rPr lang="es-ES" dirty="0" err="1"/>
              <a:t>we</a:t>
            </a:r>
            <a:r>
              <a:rPr lang="es-ES" dirty="0"/>
              <a:t> are </a:t>
            </a:r>
            <a:r>
              <a:rPr lang="es-ES" dirty="0" err="1"/>
              <a:t>going</a:t>
            </a:r>
            <a:r>
              <a:rPr lang="es-ES" dirty="0"/>
              <a:t> to use Microsoft </a:t>
            </a:r>
            <a:r>
              <a:rPr lang="es-ES" dirty="0" err="1"/>
              <a:t>Dependency</a:t>
            </a:r>
            <a:r>
              <a:rPr lang="es-ES" dirty="0"/>
              <a:t> </a:t>
            </a:r>
            <a:r>
              <a:rPr lang="es-ES" dirty="0" err="1"/>
              <a:t>Injection</a:t>
            </a:r>
            <a:r>
              <a:rPr lang="es-ES" dirty="0"/>
              <a:t> to </a:t>
            </a:r>
            <a:r>
              <a:rPr lang="es-ES" dirty="0" err="1"/>
              <a:t>register</a:t>
            </a:r>
            <a:r>
              <a:rPr lang="es-ES" dirty="0"/>
              <a:t> </a:t>
            </a:r>
            <a:r>
              <a:rPr lang="es-ES" dirty="0" err="1"/>
              <a:t>custom</a:t>
            </a:r>
            <a:r>
              <a:rPr lang="es-ES" dirty="0"/>
              <a:t> </a:t>
            </a:r>
            <a:r>
              <a:rPr lang="es-ES" dirty="0" err="1"/>
              <a:t>handlers</a:t>
            </a:r>
            <a:r>
              <a:rPr lang="es-ES" dirty="0"/>
              <a:t>.</a:t>
            </a:r>
            <a:br>
              <a:rPr lang="es-ES" dirty="0"/>
            </a:br>
            <a:br>
              <a:rPr lang="es-ES" dirty="0"/>
            </a:b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98809" y="3253929"/>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666488" cy="363946"/>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6061917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lstStyle/>
          <a:p>
            <a:r>
              <a:rPr lang="es-ES" dirty="0"/>
              <a:t>And </a:t>
            </a:r>
            <a:r>
              <a:rPr lang="es-ES" dirty="0" err="1"/>
              <a:t>what</a:t>
            </a:r>
            <a:r>
              <a:rPr lang="es-ES" dirty="0"/>
              <a:t> </a:t>
            </a:r>
            <a:r>
              <a:rPr lang="es-ES" dirty="0" err="1"/>
              <a:t>about</a:t>
            </a:r>
            <a:r>
              <a:rPr lang="es-ES" dirty="0"/>
              <a:t> </a:t>
            </a:r>
            <a:r>
              <a:rPr lang="es-ES" dirty="0" err="1"/>
              <a:t>the</a:t>
            </a:r>
            <a:r>
              <a:rPr lang="es-ES" dirty="0"/>
              <a:t> </a:t>
            </a:r>
            <a:r>
              <a:rPr lang="es-ES" dirty="0" err="1"/>
              <a:t>Xamarin.Forms</a:t>
            </a:r>
            <a:r>
              <a:rPr lang="es-ES" dirty="0"/>
              <a:t> </a:t>
            </a:r>
            <a:r>
              <a:rPr lang="es-ES" dirty="0" err="1"/>
              <a:t>renderers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585217" y="1243570"/>
            <a:ext cx="10575234" cy="3410934"/>
          </a:xfrm>
          <a:prstGeom prst="rect">
            <a:avLst/>
          </a:prstGeom>
          <a:noFill/>
        </p:spPr>
        <p:txBody>
          <a:bodyPr wrap="square">
            <a:spAutoFit/>
          </a:bodyPr>
          <a:lstStyle/>
          <a:p>
            <a:r>
              <a:rPr lang="es-ES" dirty="0"/>
              <a:t>In </a:t>
            </a:r>
            <a:r>
              <a:rPr lang="es-ES" dirty="0" err="1"/>
              <a:t>Xamarin.Forms</a:t>
            </a:r>
            <a:r>
              <a:rPr lang="es-ES" dirty="0"/>
              <a:t> </a:t>
            </a:r>
            <a:r>
              <a:rPr lang="es-ES" dirty="0" err="1"/>
              <a:t>you</a:t>
            </a:r>
            <a:r>
              <a:rPr lang="es-ES" dirty="0"/>
              <a:t> </a:t>
            </a:r>
            <a:r>
              <a:rPr lang="es-ES" dirty="0" err="1"/>
              <a:t>used</a:t>
            </a:r>
            <a:r>
              <a:rPr lang="es-ES" dirty="0"/>
              <a:t> </a:t>
            </a:r>
            <a:r>
              <a:rPr lang="es-ES" dirty="0" err="1"/>
              <a:t>the</a:t>
            </a:r>
            <a:r>
              <a:rPr lang="es-ES" dirty="0"/>
              <a:t> </a:t>
            </a:r>
            <a:r>
              <a:rPr lang="es-ES" b="1" dirty="0" err="1"/>
              <a:t>ExportRenderer</a:t>
            </a:r>
            <a:r>
              <a:rPr lang="es-ES" dirty="0"/>
              <a:t> </a:t>
            </a:r>
            <a:r>
              <a:rPr lang="es-ES" dirty="0" err="1"/>
              <a:t>attribute</a:t>
            </a:r>
            <a:r>
              <a:rPr lang="es-ES" dirty="0"/>
              <a:t> to </a:t>
            </a:r>
            <a:r>
              <a:rPr lang="es-ES" dirty="0" err="1"/>
              <a:t>register</a:t>
            </a:r>
            <a:r>
              <a:rPr lang="es-ES" dirty="0"/>
              <a:t> a </a:t>
            </a:r>
            <a:r>
              <a:rPr lang="es-ES" dirty="0" err="1"/>
              <a:t>Renderer</a:t>
            </a:r>
            <a:r>
              <a:rPr lang="es-ES" dirty="0"/>
              <a:t>. </a:t>
            </a:r>
            <a:r>
              <a:rPr lang="es-ES" dirty="0" err="1"/>
              <a:t>Internally</a:t>
            </a:r>
            <a:r>
              <a:rPr lang="es-ES" dirty="0"/>
              <a:t> in </a:t>
            </a:r>
            <a:r>
              <a:rPr lang="es-ES" dirty="0" err="1"/>
              <a:t>Xamarin.Forms</a:t>
            </a:r>
            <a:r>
              <a:rPr lang="es-ES" dirty="0"/>
              <a:t>, use </a:t>
            </a:r>
            <a:r>
              <a:rPr lang="es-ES" sz="1800" dirty="0" err="1"/>
              <a:t>assembly</a:t>
            </a:r>
            <a:r>
              <a:rPr lang="en-US" sz="1800" dirty="0"/>
              <a:t> scanning to search </a:t>
            </a:r>
            <a:r>
              <a:rPr lang="es-ES" sz="1800" dirty="0"/>
              <a:t>and </a:t>
            </a:r>
            <a:r>
              <a:rPr lang="es-ES" sz="1800" dirty="0" err="1"/>
              <a:t>register</a:t>
            </a:r>
            <a:r>
              <a:rPr lang="es-ES" sz="1800" dirty="0"/>
              <a:t> </a:t>
            </a:r>
            <a:r>
              <a:rPr lang="es-ES" sz="1800" dirty="0" err="1"/>
              <a:t>the</a:t>
            </a:r>
            <a:r>
              <a:rPr lang="es-ES" sz="1800" dirty="0"/>
              <a:t> </a:t>
            </a:r>
            <a:r>
              <a:rPr lang="es-ES" sz="1800" dirty="0" err="1"/>
              <a:t>renderers</a:t>
            </a:r>
            <a:r>
              <a:rPr lang="es-ES" sz="1800" dirty="0"/>
              <a:t>.</a:t>
            </a:r>
          </a:p>
          <a:p>
            <a:endParaRPr lang="es-ES" sz="1800" dirty="0"/>
          </a:p>
          <a:p>
            <a:r>
              <a:rPr lang="es-ES" sz="1800" dirty="0"/>
              <a:t>In .NET MAUI, </a:t>
            </a:r>
            <a:r>
              <a:rPr lang="es-ES" sz="1800" dirty="0" err="1"/>
              <a:t>assembly</a:t>
            </a:r>
            <a:r>
              <a:rPr lang="es-ES" sz="1800" dirty="0"/>
              <a:t> </a:t>
            </a:r>
            <a:r>
              <a:rPr lang="es-ES" sz="1800" dirty="0" err="1"/>
              <a:t>scaning</a:t>
            </a:r>
            <a:r>
              <a:rPr lang="es-ES" sz="1800" dirty="0"/>
              <a:t> </a:t>
            </a:r>
            <a:r>
              <a:rPr lang="es-ES" sz="1800" dirty="0" err="1"/>
              <a:t>will</a:t>
            </a:r>
            <a:r>
              <a:rPr lang="es-ES" sz="1800" dirty="0"/>
              <a:t> </a:t>
            </a:r>
            <a:r>
              <a:rPr lang="es-ES" sz="1800" dirty="0" err="1"/>
              <a:t>not</a:t>
            </a:r>
            <a:r>
              <a:rPr lang="es-ES" sz="1800" dirty="0"/>
              <a:t> be </a:t>
            </a:r>
            <a:r>
              <a:rPr lang="es-ES" sz="1800" dirty="0" err="1"/>
              <a:t>used</a:t>
            </a:r>
            <a:r>
              <a:rPr lang="es-ES" sz="1800" dirty="0"/>
              <a:t> </a:t>
            </a:r>
            <a:r>
              <a:rPr lang="es-ES" sz="1800" dirty="0" err="1"/>
              <a:t>by</a:t>
            </a:r>
            <a:r>
              <a:rPr lang="es-ES" sz="1800" dirty="0"/>
              <a:t> default, and </a:t>
            </a:r>
            <a:r>
              <a:rPr lang="es-ES" sz="1800" dirty="0" err="1"/>
              <a:t>we</a:t>
            </a:r>
            <a:r>
              <a:rPr lang="es-ES" sz="1800" dirty="0"/>
              <a:t> </a:t>
            </a:r>
            <a:r>
              <a:rPr lang="es-ES" sz="1800" dirty="0" err="1"/>
              <a:t>will</a:t>
            </a:r>
            <a:r>
              <a:rPr lang="es-ES" sz="1800" dirty="0"/>
              <a:t> </a:t>
            </a:r>
            <a:r>
              <a:rPr lang="es-ES" sz="1800" dirty="0" err="1"/>
              <a:t>allow</a:t>
            </a:r>
            <a:r>
              <a:rPr lang="es-ES" sz="1800" dirty="0"/>
              <a:t> to </a:t>
            </a:r>
            <a:r>
              <a:rPr lang="es-ES" sz="1800" dirty="0" err="1"/>
              <a:t>register</a:t>
            </a:r>
            <a:r>
              <a:rPr lang="es-ES" sz="1800" dirty="0"/>
              <a:t> a </a:t>
            </a:r>
            <a:r>
              <a:rPr lang="es-ES" sz="1800" dirty="0" err="1"/>
              <a:t>Renderer</a:t>
            </a:r>
            <a:r>
              <a:rPr lang="es-ES" sz="1800" dirty="0"/>
              <a:t> in </a:t>
            </a:r>
            <a:r>
              <a:rPr lang="es-ES" sz="1800" dirty="0" err="1"/>
              <a:t>this</a:t>
            </a:r>
            <a:r>
              <a:rPr lang="es-ES" sz="1800" dirty="0"/>
              <a:t> </a:t>
            </a:r>
            <a:r>
              <a:rPr lang="es-ES" sz="1800" dirty="0" err="1"/>
              <a:t>way</a:t>
            </a:r>
            <a:r>
              <a:rPr lang="es-ES" sz="1800" dirty="0"/>
              <a:t>:</a:t>
            </a:r>
          </a:p>
          <a:p>
            <a:endParaRPr lang="es-ES" sz="1800" dirty="0"/>
          </a:p>
          <a:p>
            <a:endParaRPr lang="es-ES" sz="1800" dirty="0"/>
          </a:p>
          <a:p>
            <a:endParaRPr lang="es-ES" sz="1800" dirty="0"/>
          </a:p>
          <a:p>
            <a:endParaRPr lang="es-ES" sz="1800" dirty="0"/>
          </a:p>
          <a:p>
            <a:endParaRPr lang="es-ES" sz="1800" dirty="0"/>
          </a:p>
          <a:p>
            <a:endParaRPr lang="es-ES" sz="1800" dirty="0"/>
          </a:p>
          <a:p>
            <a:r>
              <a:rPr lang="es-ES" sz="1800" dirty="0" err="1"/>
              <a:t>However</a:t>
            </a:r>
            <a:r>
              <a:rPr lang="es-ES" sz="1800" dirty="0"/>
              <a:t>, </a:t>
            </a:r>
            <a:r>
              <a:rPr lang="es-ES" sz="1800" dirty="0" err="1"/>
              <a:t>we</a:t>
            </a:r>
            <a:r>
              <a:rPr lang="es-ES" sz="1800" dirty="0"/>
              <a:t> </a:t>
            </a:r>
            <a:r>
              <a:rPr lang="es-ES" sz="1800" dirty="0" err="1"/>
              <a:t>will</a:t>
            </a:r>
            <a:r>
              <a:rPr lang="es-ES" sz="1800" dirty="0"/>
              <a:t> </a:t>
            </a:r>
            <a:r>
              <a:rPr lang="es-ES" sz="1800" dirty="0" err="1"/>
              <a:t>allow</a:t>
            </a:r>
            <a:r>
              <a:rPr lang="es-ES" sz="1800" dirty="0"/>
              <a:t> in </a:t>
            </a:r>
            <a:r>
              <a:rPr lang="es-ES" sz="1800" dirty="0" err="1"/>
              <a:t>the</a:t>
            </a:r>
            <a:r>
              <a:rPr lang="es-ES" sz="1800" dirty="0"/>
              <a:t> </a:t>
            </a:r>
            <a:r>
              <a:rPr lang="es-ES" sz="1800" dirty="0" err="1"/>
              <a:t>desired</a:t>
            </a:r>
            <a:r>
              <a:rPr lang="es-ES" sz="1800" dirty="0"/>
              <a:t> cases to </a:t>
            </a:r>
            <a:r>
              <a:rPr lang="es-ES" sz="1800" dirty="0" err="1"/>
              <a:t>register</a:t>
            </a:r>
            <a:r>
              <a:rPr lang="es-ES" sz="1800" dirty="0"/>
              <a:t> </a:t>
            </a:r>
            <a:r>
              <a:rPr lang="es-ES" sz="1800" dirty="0" err="1"/>
              <a:t>renderers</a:t>
            </a:r>
            <a:r>
              <a:rPr lang="es-ES" sz="1800" dirty="0"/>
              <a:t> </a:t>
            </a:r>
            <a:r>
              <a:rPr lang="es-ES" sz="1800" dirty="0" err="1"/>
              <a:t>using</a:t>
            </a:r>
            <a:r>
              <a:rPr lang="es-ES" sz="1800" dirty="0"/>
              <a:t> </a:t>
            </a:r>
            <a:r>
              <a:rPr lang="es-ES" sz="1800" dirty="0" err="1"/>
              <a:t>assembly</a:t>
            </a:r>
            <a:r>
              <a:rPr lang="es-ES" sz="1800" dirty="0"/>
              <a:t> </a:t>
            </a:r>
            <a:r>
              <a:rPr lang="es-ES" sz="1800" dirty="0" err="1"/>
              <a:t>scanning</a:t>
            </a:r>
            <a:r>
              <a:rPr lang="es-ES" sz="1800" dirty="0"/>
              <a:t>:</a:t>
            </a:r>
          </a:p>
        </p:txBody>
      </p:sp>
      <p:sp>
        <p:nvSpPr>
          <p:cNvPr id="6" name="Rectángulo 5">
            <a:extLst>
              <a:ext uri="{FF2B5EF4-FFF2-40B4-BE49-F238E27FC236}">
                <a16:creationId xmlns:a16="http://schemas.microsoft.com/office/drawing/2014/main" id="{ED80BEB4-FDBE-7C43-B488-01AE45F9F326}"/>
              </a:ext>
            </a:extLst>
          </p:cNvPr>
          <p:cNvSpPr/>
          <p:nvPr/>
        </p:nvSpPr>
        <p:spPr>
          <a:xfrm>
            <a:off x="698810" y="2822748"/>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RegisterRenderer</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CustomBoxView</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CustomBoxViewRenderer</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698810" y="4753425"/>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ConfigureRenderers</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options</a:t>
            </a:r>
            <a:r>
              <a:rPr lang="es-ES" sz="1400" dirty="0">
                <a:solidFill>
                  <a:schemeClr val="bg1"/>
                </a:solidFill>
                <a:latin typeface="Consolas" panose="020B0609020204030204" pitchFamily="49" charset="0"/>
                <a:cs typeface="Consolas" panose="020B0609020204030204" pitchFamily="49" charset="0"/>
              </a:rPr>
              <a:t> =&gt; </a:t>
            </a:r>
            <a:r>
              <a:rPr lang="es-ES" sz="1400" dirty="0" err="1">
                <a:solidFill>
                  <a:schemeClr val="bg1"/>
                </a:solidFill>
                <a:latin typeface="Consolas" panose="020B0609020204030204" pitchFamily="49" charset="0"/>
                <a:cs typeface="Consolas" panose="020B0609020204030204" pitchFamily="49" charset="0"/>
              </a:rPr>
              <a:t>options.ScanForRendererAttribute</a:t>
            </a:r>
            <a:r>
              <a:rPr lang="es-ES" sz="1400" dirty="0">
                <a:solidFill>
                  <a:schemeClr val="bg1"/>
                </a:solidFill>
                <a:latin typeface="Consolas" panose="020B0609020204030204" pitchFamily="49" charset="0"/>
                <a:cs typeface="Consolas" panose="020B0609020204030204" pitchFamily="49" charset="0"/>
              </a:rPr>
              <a:t> = true)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10" name="Rectángulo 9">
            <a:extLst>
              <a:ext uri="{FF2B5EF4-FFF2-40B4-BE49-F238E27FC236}">
                <a16:creationId xmlns:a16="http://schemas.microsoft.com/office/drawing/2014/main" id="{0B09314E-98DB-CD43-A0A7-45CC5C85BBE8}"/>
              </a:ext>
            </a:extLst>
          </p:cNvPr>
          <p:cNvSpPr/>
          <p:nvPr/>
        </p:nvSpPr>
        <p:spPr bwMode="auto">
          <a:xfrm>
            <a:off x="0" y="0"/>
            <a:ext cx="12192000" cy="6858000"/>
          </a:xfrm>
          <a:prstGeom prst="rect">
            <a:avLst/>
          </a:prstGeom>
          <a:solidFill>
            <a:schemeClr val="tx1">
              <a:alpha val="5411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01EF0B45-0C97-154D-8EAA-25441D7385DB}"/>
              </a:ext>
            </a:extLst>
          </p:cNvPr>
          <p:cNvSpPr txBox="1"/>
          <p:nvPr/>
        </p:nvSpPr>
        <p:spPr>
          <a:xfrm>
            <a:off x="2476611" y="2971351"/>
            <a:ext cx="7238777" cy="1558760"/>
          </a:xfrm>
          <a:prstGeom prst="rect">
            <a:avLst/>
          </a:prstGeom>
          <a:solidFill>
            <a:srgbClr val="D83A01"/>
          </a:solidFill>
        </p:spPr>
        <p:txBody>
          <a:bodyPr wrap="none" lIns="0" tIns="0" rIns="0" bIns="0" rtlCol="0">
            <a:spAutoFit/>
          </a:bodyPr>
          <a:lstStyle/>
          <a:p>
            <a:pPr algn="ctr">
              <a:lnSpc>
                <a:spcPct val="150000"/>
              </a:lnSpc>
            </a:pPr>
            <a:r>
              <a:rPr lang="es-ES" sz="3600" dirty="0" err="1">
                <a:solidFill>
                  <a:srgbClr val="F2F2F2"/>
                </a:solidFill>
              </a:rPr>
              <a:t>The</a:t>
            </a:r>
            <a:r>
              <a:rPr lang="es-ES" sz="3600" dirty="0">
                <a:solidFill>
                  <a:srgbClr val="F2F2F2"/>
                </a:solidFill>
              </a:rPr>
              <a:t> </a:t>
            </a:r>
            <a:r>
              <a:rPr lang="es-ES" sz="3600" dirty="0" err="1">
                <a:solidFill>
                  <a:srgbClr val="F2F2F2"/>
                </a:solidFill>
              </a:rPr>
              <a:t>syntax</a:t>
            </a:r>
            <a:r>
              <a:rPr lang="es-ES" sz="3600" dirty="0">
                <a:solidFill>
                  <a:srgbClr val="F2F2F2"/>
                </a:solidFill>
              </a:rPr>
              <a:t> </a:t>
            </a:r>
            <a:r>
              <a:rPr lang="es-ES" sz="3600" dirty="0" err="1">
                <a:solidFill>
                  <a:srgbClr val="F2F2F2"/>
                </a:solidFill>
              </a:rPr>
              <a:t>is</a:t>
            </a:r>
            <a:r>
              <a:rPr lang="es-ES" sz="3600" dirty="0">
                <a:solidFill>
                  <a:srgbClr val="F2F2F2"/>
                </a:solidFill>
              </a:rPr>
              <a:t> </a:t>
            </a:r>
            <a:r>
              <a:rPr lang="es-ES" sz="3600" dirty="0" err="1">
                <a:solidFill>
                  <a:srgbClr val="F2F2F2"/>
                </a:solidFill>
              </a:rPr>
              <a:t>not</a:t>
            </a:r>
            <a:r>
              <a:rPr lang="es-ES" sz="3600" dirty="0">
                <a:solidFill>
                  <a:srgbClr val="F2F2F2"/>
                </a:solidFill>
              </a:rPr>
              <a:t> </a:t>
            </a:r>
            <a:r>
              <a:rPr lang="es-ES" sz="3600" dirty="0" err="1">
                <a:solidFill>
                  <a:srgbClr val="F2F2F2"/>
                </a:solidFill>
              </a:rPr>
              <a:t>yet</a:t>
            </a:r>
            <a:r>
              <a:rPr lang="es-ES" sz="3600" dirty="0">
                <a:solidFill>
                  <a:srgbClr val="F2F2F2"/>
                </a:solidFill>
              </a:rPr>
              <a:t> </a:t>
            </a:r>
            <a:r>
              <a:rPr lang="es-ES" sz="3600" dirty="0" err="1">
                <a:solidFill>
                  <a:srgbClr val="F2F2F2"/>
                </a:solidFill>
              </a:rPr>
              <a:t>closed</a:t>
            </a:r>
            <a:r>
              <a:rPr lang="es-ES" sz="3600" dirty="0">
                <a:solidFill>
                  <a:srgbClr val="F2F2F2"/>
                </a:solidFill>
              </a:rPr>
              <a:t>, </a:t>
            </a:r>
          </a:p>
          <a:p>
            <a:pPr algn="ctr">
              <a:lnSpc>
                <a:spcPct val="150000"/>
              </a:lnSpc>
            </a:pPr>
            <a:r>
              <a:rPr lang="es-ES" sz="3600" dirty="0">
                <a:solidFill>
                  <a:srgbClr val="F2F2F2"/>
                </a:solidFill>
              </a:rPr>
              <a:t>and </a:t>
            </a:r>
            <a:r>
              <a:rPr lang="es-ES" sz="3600" dirty="0" err="1">
                <a:solidFill>
                  <a:srgbClr val="F2F2F2"/>
                </a:solidFill>
              </a:rPr>
              <a:t>this</a:t>
            </a:r>
            <a:r>
              <a:rPr lang="es-ES" sz="3600" dirty="0">
                <a:solidFill>
                  <a:srgbClr val="F2F2F2"/>
                </a:solidFill>
              </a:rPr>
              <a:t> </a:t>
            </a:r>
            <a:r>
              <a:rPr lang="es-ES" sz="3600" dirty="0" err="1">
                <a:solidFill>
                  <a:srgbClr val="F2F2F2"/>
                </a:solidFill>
              </a:rPr>
              <a:t>slide</a:t>
            </a:r>
            <a:r>
              <a:rPr lang="es-ES" sz="3600" dirty="0">
                <a:solidFill>
                  <a:srgbClr val="F2F2F2"/>
                </a:solidFill>
              </a:rPr>
              <a:t> </a:t>
            </a:r>
            <a:r>
              <a:rPr lang="es-ES" sz="3600" dirty="0" err="1">
                <a:solidFill>
                  <a:srgbClr val="F2F2F2"/>
                </a:solidFill>
              </a:rPr>
              <a:t>content</a:t>
            </a:r>
            <a:r>
              <a:rPr lang="es-ES" sz="3600" dirty="0">
                <a:solidFill>
                  <a:srgbClr val="F2F2F2"/>
                </a:solidFill>
              </a:rPr>
              <a:t> </a:t>
            </a:r>
            <a:r>
              <a:rPr lang="es-ES" sz="3600" dirty="0" err="1">
                <a:solidFill>
                  <a:srgbClr val="F2F2F2"/>
                </a:solidFill>
              </a:rPr>
              <a:t>could</a:t>
            </a:r>
            <a:r>
              <a:rPr lang="es-ES" sz="3600" dirty="0">
                <a:solidFill>
                  <a:srgbClr val="F2F2F2"/>
                </a:solidFill>
              </a:rPr>
              <a:t> </a:t>
            </a:r>
            <a:r>
              <a:rPr lang="es-ES" sz="3600" dirty="0" err="1">
                <a:solidFill>
                  <a:srgbClr val="F2F2F2"/>
                </a:solidFill>
              </a:rPr>
              <a:t>change</a:t>
            </a:r>
            <a:endParaRPr lang="es-ES" sz="3600" dirty="0">
              <a:solidFill>
                <a:srgbClr val="F2F2F2"/>
              </a:solidFill>
            </a:endParaRPr>
          </a:p>
        </p:txBody>
      </p:sp>
    </p:spTree>
    <p:extLst>
      <p:ext uri="{BB962C8B-B14F-4D97-AF65-F5344CB8AC3E}">
        <p14:creationId xmlns:p14="http://schemas.microsoft.com/office/powerpoint/2010/main" val="29006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err="1"/>
              <a:t>You</a:t>
            </a:r>
            <a:r>
              <a:rPr lang="es-ES" sz="2000" dirty="0"/>
              <a:t> can </a:t>
            </a:r>
            <a:r>
              <a:rPr lang="es-ES" sz="2000" dirty="0" err="1"/>
              <a:t>choose</a:t>
            </a:r>
            <a:r>
              <a:rPr lang="es-ES" sz="2000" dirty="0"/>
              <a:t> </a:t>
            </a:r>
            <a:r>
              <a:rPr lang="es-ES" sz="2000" dirty="0" err="1"/>
              <a:t>which</a:t>
            </a:r>
            <a:r>
              <a:rPr lang="es-ES" sz="2000" dirty="0"/>
              <a:t> </a:t>
            </a:r>
            <a:r>
              <a:rPr lang="es-ES" sz="2000" dirty="0" err="1"/>
              <a:t>is</a:t>
            </a:r>
            <a:r>
              <a:rPr lang="es-ES" sz="2000" dirty="0"/>
              <a:t> </a:t>
            </a:r>
            <a:r>
              <a:rPr lang="es-ES" sz="2000" dirty="0" err="1"/>
              <a:t>best</a:t>
            </a:r>
            <a:r>
              <a:rPr lang="es-ES" sz="2000" dirty="0"/>
              <a:t> </a:t>
            </a:r>
            <a:r>
              <a:rPr lang="es-ES" sz="2000" dirty="0" err="1"/>
              <a:t>for</a:t>
            </a:r>
            <a:r>
              <a:rPr lang="es-ES" sz="2000" dirty="0"/>
              <a:t> </a:t>
            </a:r>
            <a:r>
              <a:rPr lang="es-ES" sz="2000" dirty="0" err="1"/>
              <a:t>you</a:t>
            </a:r>
            <a:r>
              <a:rPr lang="es-ES" sz="2000" dirty="0"/>
              <a:t> in </a:t>
            </a:r>
            <a:r>
              <a:rPr lang="es-ES" sz="2000" dirty="0" err="1"/>
              <a:t>each</a:t>
            </a:r>
            <a:r>
              <a:rPr lang="es-ES" sz="2000" dirty="0"/>
              <a:t> case, </a:t>
            </a:r>
            <a:r>
              <a:rPr lang="es-ES" sz="2000" dirty="0" err="1"/>
              <a:t>but</a:t>
            </a:r>
            <a:r>
              <a:rPr lang="es-ES" sz="2000" dirty="0"/>
              <a:t> </a:t>
            </a:r>
            <a:r>
              <a:rPr lang="es-ES" sz="2000" dirty="0" err="1"/>
              <a:t>have</a:t>
            </a:r>
            <a:r>
              <a:rPr lang="es-ES" sz="2000" dirty="0"/>
              <a:t> in </a:t>
            </a:r>
            <a:r>
              <a:rPr lang="es-ES" sz="2000" dirty="0" err="1"/>
              <a:t>mind</a:t>
            </a:r>
            <a:r>
              <a:rPr lang="es-ES" sz="2000" dirty="0"/>
              <a:t>:</a:t>
            </a:r>
          </a:p>
          <a:p>
            <a:endParaRPr lang="es-ES" sz="2000" dirty="0"/>
          </a:p>
          <a:p>
            <a:r>
              <a:rPr lang="es-ES" sz="2000" dirty="0" err="1"/>
              <a:t>Using</a:t>
            </a:r>
            <a:r>
              <a:rPr lang="es-ES" sz="2000" dirty="0"/>
              <a:t> </a:t>
            </a:r>
            <a:r>
              <a:rPr lang="es-ES" sz="2000" b="1" dirty="0" err="1"/>
              <a:t>Handlers</a:t>
            </a:r>
            <a:endParaRPr lang="es-ES" sz="2000" b="1" dirty="0"/>
          </a:p>
          <a:p>
            <a:pPr marL="285750" indent="-285750">
              <a:buFont typeface="Arial" panose="020B0604020202020204" pitchFamily="34" charset="0"/>
              <a:buChar char="•"/>
            </a:pPr>
            <a:r>
              <a:rPr lang="es-ES" sz="2000" dirty="0" err="1"/>
              <a:t>Require</a:t>
            </a:r>
            <a:r>
              <a:rPr lang="es-ES" sz="2000" dirty="0"/>
              <a:t> </a:t>
            </a:r>
            <a:r>
              <a:rPr lang="es-ES" sz="2000" i="1" dirty="0"/>
              <a:t>"</a:t>
            </a:r>
            <a:r>
              <a:rPr lang="es-ES" sz="2000" i="1" dirty="0" err="1"/>
              <a:t>some</a:t>
            </a:r>
            <a:r>
              <a:rPr lang="es-ES" sz="2000" i="1" dirty="0"/>
              <a:t> time" </a:t>
            </a:r>
            <a:r>
              <a:rPr lang="es-ES" sz="2000" dirty="0" err="1"/>
              <a:t>for</a:t>
            </a:r>
            <a:r>
              <a:rPr lang="es-ES" sz="2000" dirty="0"/>
              <a:t> </a:t>
            </a:r>
            <a:r>
              <a:rPr lang="es-ES" sz="2000" dirty="0" err="1"/>
              <a:t>code</a:t>
            </a:r>
            <a:r>
              <a:rPr lang="es-ES" sz="2000" dirty="0"/>
              <a:t> conversión.</a:t>
            </a:r>
          </a:p>
          <a:p>
            <a:pPr marL="285750" indent="-285750">
              <a:buFont typeface="Arial" panose="020B0604020202020204" pitchFamily="34" charset="0"/>
              <a:buChar char="•"/>
            </a:pPr>
            <a:r>
              <a:rPr lang="es-ES" sz="2000" dirty="0" err="1"/>
              <a:t>Every</a:t>
            </a:r>
            <a:r>
              <a:rPr lang="es-ES" sz="2000" dirty="0"/>
              <a:t> </a:t>
            </a:r>
            <a:r>
              <a:rPr lang="es-ES" sz="2000" dirty="0" err="1"/>
              <a:t>Handler</a:t>
            </a:r>
            <a:r>
              <a:rPr lang="es-ES" sz="2000" dirty="0"/>
              <a:t> </a:t>
            </a:r>
            <a:r>
              <a:rPr lang="es-ES" sz="2000" dirty="0" err="1"/>
              <a:t>is</a:t>
            </a:r>
            <a:r>
              <a:rPr lang="es-ES" sz="2000" dirty="0"/>
              <a:t> </a:t>
            </a:r>
            <a:r>
              <a:rPr lang="es-ES" sz="2000" dirty="0" err="1"/>
              <a:t>equivalent</a:t>
            </a:r>
            <a:r>
              <a:rPr lang="es-ES" sz="2000" dirty="0"/>
              <a:t> to a </a:t>
            </a:r>
            <a:r>
              <a:rPr lang="es-ES" sz="2000" dirty="0" err="1"/>
              <a:t>Fast</a:t>
            </a:r>
            <a:r>
              <a:rPr lang="es-ES" sz="2000" dirty="0"/>
              <a:t> </a:t>
            </a:r>
            <a:r>
              <a:rPr lang="es-ES" sz="2000" dirty="0" err="1"/>
              <a:t>Renderer</a:t>
            </a:r>
            <a:r>
              <a:rPr lang="es-ES" sz="2000" dirty="0"/>
              <a:t> in </a:t>
            </a:r>
            <a:r>
              <a:rPr lang="es-ES" sz="2000" dirty="0" err="1"/>
              <a:t>addition</a:t>
            </a:r>
            <a:r>
              <a:rPr lang="es-ES" sz="2000" dirty="0"/>
              <a:t> to </a:t>
            </a:r>
            <a:r>
              <a:rPr lang="es-ES" sz="2000" dirty="0" err="1"/>
              <a:t>being</a:t>
            </a:r>
            <a:r>
              <a:rPr lang="es-ES" sz="2000" dirty="0"/>
              <a:t> </a:t>
            </a:r>
            <a:r>
              <a:rPr lang="es-ES" sz="2000" dirty="0" err="1"/>
              <a:t>managed</a:t>
            </a:r>
            <a:r>
              <a:rPr lang="es-ES" sz="2000" dirty="0"/>
              <a:t> </a:t>
            </a:r>
            <a:r>
              <a:rPr lang="es-ES" sz="2000" dirty="0" err="1"/>
              <a:t>differently</a:t>
            </a:r>
            <a:r>
              <a:rPr lang="es-ES" sz="2000" dirty="0"/>
              <a:t> </a:t>
            </a:r>
            <a:r>
              <a:rPr lang="es-ES" sz="2000" dirty="0" err="1"/>
              <a:t>by</a:t>
            </a:r>
            <a:r>
              <a:rPr lang="es-ES" sz="2000" dirty="0"/>
              <a:t> </a:t>
            </a:r>
            <a:r>
              <a:rPr lang="es-ES" sz="2000" dirty="0" err="1"/>
              <a:t>Layouts</a:t>
            </a:r>
            <a:r>
              <a:rPr lang="es-ES" sz="2000" dirty="0"/>
              <a:t> </a:t>
            </a:r>
            <a:r>
              <a:rPr lang="es-ES" sz="2000" dirty="0" err="1"/>
              <a:t>having</a:t>
            </a:r>
            <a:r>
              <a:rPr lang="es-ES" sz="2000" dirty="0"/>
              <a:t> a </a:t>
            </a:r>
            <a:r>
              <a:rPr lang="es-ES" sz="2000" dirty="0" err="1"/>
              <a:t>better</a:t>
            </a:r>
            <a:r>
              <a:rPr lang="es-ES" sz="2000" dirty="0"/>
              <a:t> performance.</a:t>
            </a:r>
          </a:p>
          <a:p>
            <a:pPr marL="285750" indent="-285750">
              <a:buFont typeface="Arial" panose="020B0604020202020204" pitchFamily="34" charset="0"/>
              <a:buChar char="•"/>
            </a:pPr>
            <a:r>
              <a:rPr lang="es-ES" sz="2000" dirty="0" err="1"/>
              <a:t>Allow</a:t>
            </a:r>
            <a:r>
              <a:rPr lang="es-ES" sz="2000" dirty="0"/>
              <a:t> more </a:t>
            </a:r>
            <a:r>
              <a:rPr lang="es-ES" sz="2000" dirty="0" err="1"/>
              <a:t>extensibility</a:t>
            </a:r>
            <a:r>
              <a:rPr lang="es-ES" sz="2000" dirty="0"/>
              <a:t> </a:t>
            </a:r>
            <a:r>
              <a:rPr lang="es-ES" sz="2000" dirty="0" err="1"/>
              <a:t>options</a:t>
            </a:r>
            <a:r>
              <a:rPr lang="es-ES" sz="2000" dirty="0"/>
              <a:t>.</a:t>
            </a:r>
          </a:p>
          <a:p>
            <a:pPr marL="285750" indent="-285750">
              <a:buFont typeface="Arial" panose="020B0604020202020204" pitchFamily="34" charset="0"/>
              <a:buChar char="•"/>
            </a:pPr>
            <a:endParaRPr lang="es-ES" sz="2000" dirty="0"/>
          </a:p>
          <a:p>
            <a:r>
              <a:rPr lang="es-ES" sz="2000" dirty="0" err="1"/>
              <a:t>Using</a:t>
            </a:r>
            <a:r>
              <a:rPr lang="es-ES" sz="2000" dirty="0"/>
              <a:t> </a:t>
            </a:r>
            <a:r>
              <a:rPr lang="es-ES" sz="2000" b="1" dirty="0" err="1"/>
              <a:t>Renderers</a:t>
            </a:r>
            <a:endParaRPr lang="es-ES" sz="2000" b="1" dirty="0"/>
          </a:p>
          <a:p>
            <a:pPr marL="285750" indent="-285750">
              <a:buFont typeface="Arial" panose="020B0604020202020204" pitchFamily="34" charset="0"/>
              <a:buChar char="•"/>
            </a:pPr>
            <a:r>
              <a:rPr lang="es-ES" sz="2000" dirty="0" err="1"/>
              <a:t>It</a:t>
            </a:r>
            <a:r>
              <a:rPr lang="es-ES" sz="2000" dirty="0"/>
              <a:t> </a:t>
            </a:r>
            <a:r>
              <a:rPr lang="es-ES" sz="2000" dirty="0" err="1"/>
              <a:t>does</a:t>
            </a:r>
            <a:r>
              <a:rPr lang="es-ES" sz="2000" dirty="0"/>
              <a:t> </a:t>
            </a:r>
            <a:r>
              <a:rPr lang="es-ES" sz="2000" dirty="0" err="1"/>
              <a:t>not</a:t>
            </a:r>
            <a:r>
              <a:rPr lang="es-ES" sz="2000" dirty="0"/>
              <a:t> </a:t>
            </a:r>
            <a:r>
              <a:rPr lang="es-ES" sz="2000" dirty="0" err="1"/>
              <a:t>require</a:t>
            </a:r>
            <a:r>
              <a:rPr lang="es-ES" sz="2000" dirty="0"/>
              <a:t> </a:t>
            </a:r>
            <a:r>
              <a:rPr lang="es-ES" sz="2000" dirty="0" err="1"/>
              <a:t>changes</a:t>
            </a:r>
            <a:r>
              <a:rPr lang="es-ES" sz="2000" dirty="0"/>
              <a:t>.</a:t>
            </a:r>
          </a:p>
          <a:p>
            <a:pPr marL="285750" indent="-285750">
              <a:buFont typeface="Arial" panose="020B0604020202020204" pitchFamily="34" charset="0"/>
              <a:buChar char="•"/>
            </a:pPr>
            <a:r>
              <a:rPr lang="es-ES" sz="2000" dirty="0" err="1"/>
              <a:t>You</a:t>
            </a:r>
            <a:r>
              <a:rPr lang="es-ES" sz="2000" dirty="0"/>
              <a:t> </a:t>
            </a:r>
            <a:r>
              <a:rPr lang="es-ES" sz="2000" dirty="0" err="1"/>
              <a:t>don't</a:t>
            </a:r>
            <a:r>
              <a:rPr lang="es-ES" sz="2000" dirty="0"/>
              <a:t> </a:t>
            </a:r>
            <a:r>
              <a:rPr lang="es-ES" sz="2000" dirty="0" err="1"/>
              <a:t>take</a:t>
            </a:r>
            <a:r>
              <a:rPr lang="es-ES" sz="2000" dirty="0"/>
              <a:t> </a:t>
            </a:r>
            <a:r>
              <a:rPr lang="es-ES" sz="2000" dirty="0" err="1"/>
              <a:t>advantage</a:t>
            </a:r>
            <a:r>
              <a:rPr lang="es-ES" sz="2000" dirty="0"/>
              <a:t> of </a:t>
            </a:r>
            <a:r>
              <a:rPr lang="es-ES" sz="2000" dirty="0" err="1"/>
              <a:t>any</a:t>
            </a:r>
            <a:r>
              <a:rPr lang="es-ES" sz="2000" dirty="0"/>
              <a:t> of </a:t>
            </a:r>
            <a:r>
              <a:rPr lang="es-ES" sz="2000" dirty="0" err="1"/>
              <a:t>the</a:t>
            </a:r>
            <a:r>
              <a:rPr lang="es-ES" sz="2000" dirty="0"/>
              <a:t> </a:t>
            </a:r>
            <a:r>
              <a:rPr lang="es-ES" sz="2000" dirty="0" err="1"/>
              <a:t>handlers</a:t>
            </a:r>
            <a:r>
              <a:rPr lang="es-ES" sz="2000" dirty="0"/>
              <a:t> </a:t>
            </a:r>
            <a:r>
              <a:rPr lang="es-ES" sz="2000" dirty="0" err="1"/>
              <a:t>improvements</a:t>
            </a:r>
            <a:r>
              <a:rPr lang="es-ES" sz="2000" dirty="0"/>
              <a:t> (performance, </a:t>
            </a:r>
            <a:r>
              <a:rPr lang="es-ES" sz="2000" dirty="0" err="1"/>
              <a:t>extensibility</a:t>
            </a:r>
            <a:r>
              <a:rPr lang="es-ES" sz="2000" dirty="0"/>
              <a:t>,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dirty="0"/>
              <a:t>.NET MAUI uses cross-platform layouts, control interfaces, platform view extensions, and native view implements. The same native controls are used regardless of MVVM, MVU, </a:t>
            </a:r>
            <a:r>
              <a:rPr lang="en-US" dirty="0" err="1"/>
              <a:t>RxUI</a:t>
            </a:r>
            <a:r>
              <a:rPr lang="en-US" dirty="0"/>
              <a:t>, </a:t>
            </a:r>
            <a:r>
              <a:rPr lang="en-US" dirty="0" err="1"/>
              <a:t>Blazor</a:t>
            </a:r>
            <a:r>
              <a:rPr lang="en-US" dirty="0"/>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dirty="0">
                <a:solidFill>
                  <a:schemeClr val="accent6">
                    <a:lumMod val="10000"/>
                  </a:schemeClr>
                </a:solidFill>
                <a:latin typeface="+mj-lt"/>
              </a:rPr>
              <a:t>Interfaces</a:t>
            </a:r>
            <a:endParaRPr lang="en-US" dirty="0">
              <a:solidFill>
                <a:schemeClr val="accent6">
                  <a:lumMod val="10000"/>
                </a:schemeClr>
              </a:solidFill>
              <a:latin typeface="+mj-lt"/>
            </a:endParaRPr>
          </a:p>
          <a:p>
            <a:endParaRPr lang="en-US" dirty="0">
              <a:solidFill>
                <a:schemeClr val="accent6">
                  <a:lumMod val="10000"/>
                </a:schemeClr>
              </a:solidFill>
            </a:endParaRPr>
          </a:p>
          <a:p>
            <a:r>
              <a:rPr lang="en-US" dirty="0" err="1">
                <a:solidFill>
                  <a:schemeClr val="accent6">
                    <a:lumMod val="10000"/>
                  </a:schemeClr>
                </a:solidFill>
              </a:rPr>
              <a:t>System.Maui.Core.Views</a:t>
            </a:r>
            <a:r>
              <a:rPr lang="en-US" dirty="0">
                <a:solidFill>
                  <a:schemeClr val="accent6">
                    <a:lumMod val="10000"/>
                  </a:schemeClr>
                </a:solidFill>
              </a:rPr>
              <a:t> are the interfaces describing the surface of each control.</a:t>
            </a:r>
          </a:p>
          <a:p>
            <a:r>
              <a:rPr lang="en-US" dirty="0" err="1">
                <a:solidFill>
                  <a:schemeClr val="accent6">
                    <a:lumMod val="10000"/>
                  </a:schemeClr>
                </a:solidFill>
              </a:rPr>
              <a:t>IButton</a:t>
            </a:r>
            <a:r>
              <a:rPr lang="en-US" dirty="0">
                <a:solidFill>
                  <a:schemeClr val="accent6">
                    <a:lumMod val="10000"/>
                  </a:schemeClr>
                </a:solidFill>
              </a:rPr>
              <a:t> &gt; </a:t>
            </a:r>
            <a:r>
              <a:rPr lang="en-US" dirty="0" err="1">
                <a:solidFill>
                  <a:schemeClr val="accent6">
                    <a:lumMod val="10000"/>
                  </a:schemeClr>
                </a:solidFill>
              </a:rPr>
              <a:t>IText</a:t>
            </a:r>
            <a:r>
              <a:rPr lang="en-US" dirty="0">
                <a:solidFill>
                  <a:schemeClr val="accent6">
                    <a:lumMod val="10000"/>
                  </a:schemeClr>
                </a:solidFill>
              </a:rPr>
              <a:t> &gt; </a:t>
            </a:r>
            <a:r>
              <a:rPr lang="en-US" dirty="0" err="1">
                <a:solidFill>
                  <a:schemeClr val="accent6">
                    <a:lumMod val="10000"/>
                  </a:schemeClr>
                </a:solidFill>
              </a:rPr>
              <a:t>IView</a:t>
            </a:r>
            <a:endParaRPr lang="en-US" dirty="0">
              <a:solidFill>
                <a:schemeClr val="accent6">
                  <a:lumMod val="10000"/>
                </a:schemeClr>
              </a:solidFill>
            </a:endParaRPr>
          </a:p>
          <a:p>
            <a:endParaRPr lang="en-US" dirty="0"/>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dirty="0">
                <a:solidFill>
                  <a:schemeClr val="accent6">
                    <a:lumMod val="10000"/>
                  </a:schemeClr>
                </a:solidFill>
                <a:latin typeface="+mj-lt"/>
              </a:rPr>
              <a:t>Platform Renderers</a:t>
            </a:r>
          </a:p>
          <a:p>
            <a:r>
              <a:rPr lang="en-US" b="0" dirty="0">
                <a:solidFill>
                  <a:schemeClr val="accent6">
                    <a:lumMod val="10000"/>
                  </a:schemeClr>
                </a:solidFill>
              </a:rPr>
              <a:t>These are the bare control abstractions and implementations with no bias to MVU or MVVM.</a:t>
            </a:r>
          </a:p>
          <a:p>
            <a:r>
              <a:rPr lang="en-US" b="0" dirty="0" err="1">
                <a:solidFill>
                  <a:schemeClr val="accent6">
                    <a:lumMod val="10000"/>
                  </a:schemeClr>
                </a:solidFill>
              </a:rPr>
              <a:t>System.Maui.Core.Renderers</a:t>
            </a:r>
            <a:r>
              <a:rPr lang="en-US" b="0" dirty="0">
                <a:solidFill>
                  <a:schemeClr val="accent6">
                    <a:lumMod val="10000"/>
                  </a:schemeClr>
                </a:solidFill>
              </a:rPr>
              <a:t>:</a:t>
            </a:r>
          </a:p>
          <a:p>
            <a:pPr marL="285750" indent="-285750">
              <a:buFont typeface="Arial" panose="020B0604020202020204" pitchFamily="34" charset="0"/>
              <a:buChar char="•"/>
            </a:pPr>
            <a:r>
              <a:rPr lang="en-US" b="0" dirty="0" err="1">
                <a:solidFill>
                  <a:schemeClr val="accent6">
                    <a:lumMod val="10000"/>
                  </a:schemeClr>
                </a:solidFill>
              </a:rPr>
              <a:t>ButtonRenderer.Android.cs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ButtonRenderer.Mac.cs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ButtonRenderer.Standard.cs</a:t>
            </a:r>
            <a:endParaRPr lang="en-US" b="0" dirty="0">
              <a:solidFill>
                <a:schemeClr val="accent6">
                  <a:lumMod val="10000"/>
                </a:schemeClr>
              </a:solidFill>
            </a:endParaRPr>
          </a:p>
          <a:p>
            <a:pPr marL="285750" indent="-285750">
              <a:buFont typeface="Arial" panose="020B0604020202020204" pitchFamily="34" charset="0"/>
              <a:buChar char="•"/>
            </a:pPr>
            <a:r>
              <a:rPr lang="en-US" b="0" dirty="0">
                <a:solidFill>
                  <a:schemeClr val="accent6">
                    <a:lumMod val="10000"/>
                  </a:schemeClr>
                </a:solidFill>
              </a:rPr>
              <a:t>ButtonRenderer.Win32.cs</a:t>
            </a:r>
          </a:p>
          <a:p>
            <a:pPr marL="285750" indent="-285750">
              <a:buFont typeface="Arial" panose="020B0604020202020204" pitchFamily="34" charset="0"/>
              <a:buChar char="•"/>
            </a:pPr>
            <a:r>
              <a:rPr lang="en-US" b="0" dirty="0" err="1">
                <a:solidFill>
                  <a:schemeClr val="accent6">
                    <a:lumMod val="10000"/>
                  </a:schemeClr>
                </a:solidFill>
              </a:rPr>
              <a:t>ButtonRenderer.cs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ButtonRenderer.iOS.cs</a:t>
            </a:r>
            <a:endParaRPr lang="en-US" b="0" dirty="0">
              <a:solidFill>
                <a:schemeClr val="accent6">
                  <a:lumMod val="10000"/>
                </a:schemeClr>
              </a:solidFill>
            </a:endParaRPr>
          </a:p>
          <a:p>
            <a:endParaRPr lang="en-US" dirty="0"/>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dirty="0">
                <a:solidFill>
                  <a:schemeClr val="accent6">
                    <a:lumMod val="10000"/>
                  </a:schemeClr>
                </a:solidFill>
                <a:latin typeface="+mj-lt"/>
              </a:rPr>
              <a:t>Framework Enabled Controls</a:t>
            </a:r>
          </a:p>
          <a:p>
            <a:r>
              <a:rPr lang="en-US" b="0" dirty="0">
                <a:solidFill>
                  <a:schemeClr val="accent6">
                    <a:lumMod val="10000"/>
                  </a:schemeClr>
                </a:solidFill>
              </a:rPr>
              <a:t>These implement the controls with added support for the pattern to be used.</a:t>
            </a:r>
          </a:p>
          <a:p>
            <a:r>
              <a:rPr lang="en-US" b="0" dirty="0" err="1">
                <a:solidFill>
                  <a:schemeClr val="accent6">
                    <a:lumMod val="10000"/>
                  </a:schemeClr>
                </a:solidFill>
              </a:rPr>
              <a:t>System.Maui.Bindables</a:t>
            </a:r>
            <a:r>
              <a:rPr lang="en-US" b="0" dirty="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5AD7-8D58-4960-A38A-CD21A9F6EEEA}"/>
              </a:ext>
            </a:extLst>
          </p:cNvPr>
          <p:cNvSpPr>
            <a:spLocks noGrp="1"/>
          </p:cNvSpPr>
          <p:nvPr>
            <p:ph type="title"/>
          </p:nvPr>
        </p:nvSpPr>
        <p:spPr>
          <a:xfrm>
            <a:off x="574865" y="438346"/>
            <a:ext cx="7508990" cy="553998"/>
          </a:xfrm>
        </p:spPr>
        <p:txBody>
          <a:bodyPr>
            <a:noAutofit/>
          </a:bodyPr>
          <a:lstStyle/>
          <a:p>
            <a:r>
              <a:rPr lang="en-US" sz="3200" dirty="0">
                <a:latin typeface="Segoe UI Semibold" panose="020B0702040204020203" pitchFamily="34" charset="0"/>
                <a:cs typeface="Segoe UI Semibold" panose="020B0702040204020203" pitchFamily="34" charset="0"/>
              </a:rPr>
              <a:t>.NET MAUI Handlers work</a:t>
            </a:r>
          </a:p>
        </p:txBody>
      </p:sp>
      <p:sp>
        <p:nvSpPr>
          <p:cNvPr id="3" name="Text Placeholder 2">
            <a:extLst>
              <a:ext uri="{FF2B5EF4-FFF2-40B4-BE49-F238E27FC236}">
                <a16:creationId xmlns:a16="http://schemas.microsoft.com/office/drawing/2014/main" id="{F9D0555F-8EA3-41C3-87B2-E355B5D03F8B}"/>
              </a:ext>
            </a:extLst>
          </p:cNvPr>
          <p:cNvSpPr>
            <a:spLocks noGrp="1"/>
          </p:cNvSpPr>
          <p:nvPr>
            <p:ph sz="quarter" idx="11"/>
          </p:nvPr>
        </p:nvSpPr>
        <p:spPr>
          <a:xfrm>
            <a:off x="574865" y="1725902"/>
            <a:ext cx="5309297" cy="4586448"/>
          </a:xfrm>
        </p:spPr>
        <p:txBody>
          <a:bodyPr vert="horz" lIns="91440" tIns="45720" rIns="91440" bIns="45720" rtlCol="0" anchor="t">
            <a:normAutofit/>
          </a:bodyPr>
          <a:lstStyle/>
          <a:p>
            <a:r>
              <a:rPr lang="en-US" sz="1950" b="1" dirty="0">
                <a:latin typeface="Segoe UI"/>
                <a:cs typeface="Segoe UI"/>
              </a:rPr>
              <a:t>Renderer re-architecting</a:t>
            </a:r>
          </a:p>
          <a:p>
            <a:pPr lvl="1"/>
            <a:r>
              <a:rPr lang="en-US" sz="1961" dirty="0">
                <a:latin typeface="Segoe UI" panose="020B0502040204020203" pitchFamily="34" charset="0"/>
                <a:cs typeface="Segoe UI" panose="020B0502040204020203" pitchFamily="34" charset="0"/>
              </a:rPr>
              <a:t>New methodology</a:t>
            </a:r>
          </a:p>
          <a:p>
            <a:pPr lvl="1"/>
            <a:r>
              <a:rPr lang="en-US" sz="1961" dirty="0">
                <a:latin typeface="Segoe UI" panose="020B0502040204020203" pitchFamily="34" charset="0"/>
                <a:cs typeface="Segoe UI" panose="020B0502040204020203" pitchFamily="34" charset="0"/>
              </a:rPr>
              <a:t>New organization</a:t>
            </a:r>
          </a:p>
          <a:p>
            <a:r>
              <a:rPr lang="en-US" sz="1961" dirty="0">
                <a:latin typeface="Segoe UI" panose="020B0502040204020203" pitchFamily="34" charset="0"/>
                <a:cs typeface="Segoe UI" panose="020B0502040204020203" pitchFamily="34" charset="0"/>
              </a:rPr>
              <a:t>Layout re-architecting</a:t>
            </a:r>
          </a:p>
          <a:p>
            <a:r>
              <a:rPr lang="en-US" sz="1961" dirty="0">
                <a:latin typeface="Segoe UI" panose="020B0502040204020203" pitchFamily="34" charset="0"/>
                <a:cs typeface="Segoe UI" panose="020B0502040204020203" pitchFamily="34" charset="0"/>
              </a:rPr>
              <a:t>Remove obsoletes</a:t>
            </a:r>
          </a:p>
          <a:p>
            <a:r>
              <a:rPr lang="en-US" sz="1961" dirty="0">
                <a:latin typeface="Segoe UI" panose="020B0502040204020203" pitchFamily="34" charset="0"/>
                <a:cs typeface="Segoe UI" panose="020B0502040204020203" pitchFamily="34" charset="0"/>
              </a:rPr>
              <a:t>Remove “slow” renderers</a:t>
            </a:r>
          </a:p>
          <a:p>
            <a:r>
              <a:rPr lang="en-US" sz="1950" dirty="0">
                <a:latin typeface="Segoe UI"/>
                <a:cs typeface="Segoe UI"/>
              </a:rPr>
              <a:t>Remove pre-</a:t>
            </a:r>
            <a:r>
              <a:rPr lang="en-US" sz="1950" dirty="0" err="1">
                <a:latin typeface="Segoe UI"/>
                <a:cs typeface="Segoe UI"/>
              </a:rPr>
              <a:t>AppCompat</a:t>
            </a:r>
            <a:endParaRPr lang="en-US" sz="1950" dirty="0">
              <a:latin typeface="Segoe UI"/>
              <a:cs typeface="Segoe UI"/>
            </a:endParaRPr>
          </a:p>
          <a:p>
            <a:r>
              <a:rPr lang="en-US" sz="1950" b="1" dirty="0">
                <a:latin typeface="Segoe UI"/>
                <a:cs typeface="Segoe UI"/>
              </a:rPr>
              <a:t>Unify API overlap between </a:t>
            </a:r>
            <a:r>
              <a:rPr lang="en-US" sz="1950" b="1" dirty="0" err="1">
                <a:latin typeface="Segoe UI"/>
                <a:cs typeface="Segoe UI"/>
              </a:rPr>
              <a:t>Xamarin.Forms</a:t>
            </a:r>
            <a:r>
              <a:rPr lang="en-US" sz="1950" b="1" dirty="0">
                <a:latin typeface="Segoe UI"/>
                <a:cs typeface="Segoe UI"/>
              </a:rPr>
              <a:t> and </a:t>
            </a:r>
            <a:r>
              <a:rPr lang="en-US" sz="1950" b="1" dirty="0" err="1">
                <a:latin typeface="Segoe UI"/>
                <a:cs typeface="Segoe UI"/>
              </a:rPr>
              <a:t>Xamarin.Essentials</a:t>
            </a:r>
            <a:endParaRPr lang="en-US" sz="1950" b="1" dirty="0">
              <a:latin typeface="Segoe UI"/>
              <a:cs typeface="Segoe UI"/>
            </a:endParaRPr>
          </a:p>
          <a:p>
            <a:r>
              <a:rPr lang="en-US" sz="1950" dirty="0">
                <a:latin typeface="Segoe UI"/>
                <a:cs typeface="Segoe UI"/>
              </a:rPr>
              <a:t>Investigate dropping </a:t>
            </a:r>
            <a:r>
              <a:rPr lang="en-US" sz="1950" dirty="0" err="1">
                <a:latin typeface="Segoe UI"/>
                <a:cs typeface="Segoe UI"/>
              </a:rPr>
              <a:t>DependencyService</a:t>
            </a:r>
            <a:r>
              <a:rPr lang="en-US" sz="1950" dirty="0">
                <a:latin typeface="Segoe UI"/>
                <a:cs typeface="Segoe UI"/>
              </a:rPr>
              <a:t> for </a:t>
            </a:r>
            <a:r>
              <a:rPr lang="en-US" sz="1950" dirty="0" err="1">
                <a:latin typeface="Segoe UI"/>
                <a:cs typeface="Segoe UI"/>
              </a:rPr>
              <a:t>Microsoft.Extensions.DependencyInjection</a:t>
            </a:r>
            <a:endParaRPr lang="en-US" sz="1950" dirty="0">
              <a:latin typeface="Segoe UI"/>
              <a:cs typeface="Segoe UI"/>
            </a:endParaRPr>
          </a:p>
          <a:p>
            <a:endParaRPr lang="en-US" sz="1961" dirty="0">
              <a:latin typeface="Segoe UI" panose="020B0502040204020203" pitchFamily="34" charset="0"/>
              <a:cs typeface="Segoe UI" panose="020B0502040204020203" pitchFamily="34" charset="0"/>
            </a:endParaRPr>
          </a:p>
          <a:p>
            <a:endParaRPr lang="en-US" sz="1961" dirty="0">
              <a:latin typeface="Segoe UI" panose="020B0502040204020203" pitchFamily="34" charset="0"/>
              <a:cs typeface="Segoe UI" panose="020B0502040204020203" pitchFamily="34" charset="0"/>
            </a:endParaRPr>
          </a:p>
          <a:p>
            <a:endParaRPr lang="en-US" sz="1961" dirty="0">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323C8499-57F6-4867-AC19-9D861F4D7971}"/>
              </a:ext>
            </a:extLst>
          </p:cNvPr>
          <p:cNvSpPr>
            <a:spLocks noGrp="1"/>
          </p:cNvSpPr>
          <p:nvPr>
            <p:ph sz="quarter" idx="12"/>
          </p:nvPr>
        </p:nvSpPr>
        <p:spPr>
          <a:xfrm>
            <a:off x="6189854" y="1760250"/>
            <a:ext cx="5456715" cy="2474267"/>
          </a:xfrm>
        </p:spPr>
        <p:txBody>
          <a:bodyPr anchor="t"/>
          <a:lstStyle/>
          <a:p>
            <a:r>
              <a:rPr lang="en-US" sz="1961">
                <a:latin typeface="Segoe UI" panose="020B0502040204020203" pitchFamily="34" charset="0"/>
                <a:cs typeface="Segoe UI" panose="020B0502040204020203" pitchFamily="34" charset="0"/>
              </a:rPr>
              <a:t>Drop .NET Standard pre-2.0</a:t>
            </a:r>
          </a:p>
          <a:p>
            <a:r>
              <a:rPr lang="en-US" sz="1961">
                <a:latin typeface="Segoe UI" panose="020B0502040204020203" pitchFamily="34" charset="0"/>
                <a:cs typeface="Segoe UI" panose="020B0502040204020203" pitchFamily="34" charset="0"/>
              </a:rPr>
              <a:t>Drop unsupported vendor API levels</a:t>
            </a:r>
          </a:p>
          <a:p>
            <a:pPr marL="228454" indent="-228454"/>
            <a:r>
              <a:rPr lang="en-US" sz="1961">
                <a:latin typeface="Segoe UI" panose="020B0502040204020203" pitchFamily="34" charset="0"/>
                <a:cs typeface="Segoe UI" panose="020B0502040204020203" pitchFamily="34" charset="0"/>
              </a:rPr>
              <a:t>Cross-Platform Lifecycle</a:t>
            </a:r>
            <a:endParaRPr lang="en-US">
              <a:latin typeface="Segoe UI" panose="020B0502040204020203" pitchFamily="34" charset="0"/>
              <a:cs typeface="Segoe UI" panose="020B0502040204020203" pitchFamily="34" charset="0"/>
            </a:endParaRPr>
          </a:p>
          <a:p>
            <a:pPr marL="228454" indent="-228454"/>
            <a:r>
              <a:rPr lang="en-US" sz="1961">
                <a:latin typeface="Segoe UI" panose="020B0502040204020203" pitchFamily="34" charset="0"/>
                <a:cs typeface="Segoe UI" panose="020B0502040204020203" pitchFamily="34" charset="0"/>
              </a:rPr>
              <a:t>Fix “</a:t>
            </a:r>
            <a:r>
              <a:rPr lang="en-US" sz="1961" err="1">
                <a:latin typeface="Segoe UI" panose="020B0502040204020203" pitchFamily="34" charset="0"/>
                <a:cs typeface="Segoe UI" panose="020B0502040204020203" pitchFamily="34" charset="0"/>
              </a:rPr>
              <a:t>AndExpand</a:t>
            </a:r>
            <a:r>
              <a:rPr lang="en-US" sz="1961">
                <a:latin typeface="Segoe UI" panose="020B0502040204020203" pitchFamily="34" charset="0"/>
                <a:cs typeface="Segoe UI" panose="020B0502040204020203" pitchFamily="34" charset="0"/>
              </a:rPr>
              <a:t>”</a:t>
            </a:r>
          </a:p>
          <a:p>
            <a:pPr marL="228454" indent="-228454"/>
            <a:r>
              <a:rPr lang="en-US" sz="1961">
                <a:latin typeface="Segoe UI" panose="020B0502040204020203" pitchFamily="34" charset="0"/>
                <a:cs typeface="Segoe UI" panose="020B0502040204020203" pitchFamily="34" charset="0"/>
              </a:rPr>
              <a:t>Fix “</a:t>
            </a:r>
            <a:r>
              <a:rPr lang="en-US" sz="1961" err="1">
                <a:latin typeface="Segoe UI" panose="020B0502040204020203" pitchFamily="34" charset="0"/>
                <a:cs typeface="Segoe UI" panose="020B0502040204020203" pitchFamily="34" charset="0"/>
              </a:rPr>
              <a:t>MinHeightRequest</a:t>
            </a:r>
            <a:r>
              <a:rPr lang="en-US" sz="1961">
                <a:latin typeface="Segoe UI" panose="020B0502040204020203" pitchFamily="34" charset="0"/>
                <a:cs typeface="Segoe UI" panose="020B0502040204020203" pitchFamily="34" charset="0"/>
              </a:rPr>
              <a:t>” &amp; friends</a:t>
            </a:r>
          </a:p>
          <a:p>
            <a:pPr marL="228454" indent="-228454"/>
            <a:r>
              <a:rPr lang="en-US" sz="1961">
                <a:latin typeface="Segoe UI" panose="020B0502040204020203" pitchFamily="34" charset="0"/>
                <a:cs typeface="Segoe UI" panose="020B0502040204020203" pitchFamily="34" charset="0"/>
              </a:rPr>
              <a:t>Add </a:t>
            </a:r>
            <a:r>
              <a:rPr lang="en-US" sz="1961" err="1">
                <a:latin typeface="Segoe UI" panose="020B0502040204020203" pitchFamily="34" charset="0"/>
                <a:cs typeface="Segoe UI" panose="020B0502040204020203" pitchFamily="34" charset="0"/>
              </a:rPr>
              <a:t>GlideX</a:t>
            </a:r>
            <a:endParaRPr lang="en-US" sz="1961">
              <a:latin typeface="Segoe UI" panose="020B0502040204020203" pitchFamily="34" charset="0"/>
              <a:cs typeface="Segoe UI" panose="020B0502040204020203" pitchFamily="34" charset="0"/>
            </a:endParaRPr>
          </a:p>
          <a:p>
            <a:pPr marL="228454" indent="-228454"/>
            <a:endParaRPr lang="en-US" sz="1961">
              <a:latin typeface="Segoe UI" panose="020B0502040204020203" pitchFamily="34" charset="0"/>
              <a:cs typeface="Segoe UI" panose="020B0502040204020203" pitchFamily="34" charset="0"/>
            </a:endParaRPr>
          </a:p>
        </p:txBody>
      </p:sp>
      <p:sp>
        <p:nvSpPr>
          <p:cNvPr id="6" name="Text Placeholder 3">
            <a:extLst>
              <a:ext uri="{FF2B5EF4-FFF2-40B4-BE49-F238E27FC236}">
                <a16:creationId xmlns:a16="http://schemas.microsoft.com/office/drawing/2014/main" id="{BB38F1F8-76CE-41C0-8B3F-984B04998084}"/>
              </a:ext>
            </a:extLst>
          </p:cNvPr>
          <p:cNvSpPr txBox="1">
            <a:spLocks/>
          </p:cNvSpPr>
          <p:nvPr/>
        </p:nvSpPr>
        <p:spPr>
          <a:xfrm>
            <a:off x="6096000" y="4480575"/>
            <a:ext cx="5456715" cy="1516773"/>
          </a:xfrm>
          <a:prstGeom prst="rect">
            <a:avLst/>
          </a:prstGeom>
        </p:spPr>
        <p:txBody>
          <a:bodyPr lIns="91440" tIns="45720" rIns="91440" bIns="45720" anchor="t"/>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965" indent="-227965"/>
            <a:r>
              <a:rPr lang="en-US" sz="1950" b="1" dirty="0">
                <a:latin typeface="Segoe UI"/>
                <a:cs typeface="Segoe UI"/>
              </a:rPr>
              <a:t>Migration Tool with try-convert</a:t>
            </a:r>
          </a:p>
          <a:p>
            <a:pPr marL="456565" lvl="1" indent="-227965"/>
            <a:r>
              <a:rPr lang="en-US" sz="1100" b="1" dirty="0">
                <a:latin typeface="Segoe UI"/>
                <a:cs typeface="Segoe UI"/>
              </a:rPr>
              <a:t>Xamarin Native -&gt; .NET 6</a:t>
            </a:r>
          </a:p>
          <a:p>
            <a:pPr marL="456565" lvl="1" indent="-227965"/>
            <a:r>
              <a:rPr lang="en-US" sz="1100" b="1" dirty="0" err="1">
                <a:latin typeface="Segoe UI"/>
                <a:cs typeface="Segoe UI"/>
              </a:rPr>
              <a:t>Xamarin.Forms</a:t>
            </a:r>
            <a:r>
              <a:rPr lang="en-US" sz="1100" b="1" dirty="0">
                <a:latin typeface="Segoe UI"/>
                <a:cs typeface="Segoe UI"/>
              </a:rPr>
              <a:t> -&gt; </a:t>
            </a:r>
            <a:r>
              <a:rPr lang="en-US" sz="1100" b="1" dirty="0">
                <a:solidFill>
                  <a:srgbClr val="7030A0"/>
                </a:solidFill>
                <a:latin typeface="Segoe UI"/>
                <a:cs typeface="Segoe UI"/>
              </a:rPr>
              <a:t>.NET MAUI</a:t>
            </a:r>
          </a:p>
        </p:txBody>
      </p:sp>
    </p:spTree>
    <p:extLst>
      <p:ext uri="{BB962C8B-B14F-4D97-AF65-F5344CB8AC3E}">
        <p14:creationId xmlns:p14="http://schemas.microsoft.com/office/powerpoint/2010/main" val="136790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Is .NET MAUI all about the Handlers?</a:t>
            </a:r>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4308872"/>
          </a:xfrm>
          <a:prstGeom prst="rect">
            <a:avLst/>
          </a:prstGeom>
          <a:noFill/>
        </p:spPr>
        <p:txBody>
          <a:bodyPr wrap="square">
            <a:spAutoFit/>
          </a:bodyPr>
          <a:lstStyle/>
          <a:p>
            <a:pPr marL="342900" indent="-342900">
              <a:buFont typeface="Arial" panose="020B0604020202020204" pitchFamily="34" charset="0"/>
              <a:buChar char="•"/>
            </a:pPr>
            <a:r>
              <a:rPr lang="es-ES" sz="3200" dirty="0" err="1"/>
              <a:t>Simplifying</a:t>
            </a:r>
            <a:r>
              <a:rPr lang="es-ES" sz="3200" dirty="0"/>
              <a:t> </a:t>
            </a:r>
            <a:r>
              <a:rPr lang="es-ES" sz="3200" dirty="0" err="1"/>
              <a:t>everything</a:t>
            </a:r>
            <a:r>
              <a:rPr lang="es-ES" sz="3200" dirty="0"/>
              <a:t>.</a:t>
            </a:r>
          </a:p>
          <a:p>
            <a:pPr marL="342900" indent="-342900">
              <a:buFont typeface="Arial" panose="020B0604020202020204" pitchFamily="34" charset="0"/>
              <a:buChar char="•"/>
            </a:pPr>
            <a:r>
              <a:rPr lang="es-ES" sz="3200" dirty="0"/>
              <a:t>Single Project </a:t>
            </a:r>
            <a:r>
              <a:rPr lang="es-ES" sz="3200" dirty="0" err="1"/>
              <a:t>mindset</a:t>
            </a:r>
            <a:r>
              <a:rPr lang="es-ES" sz="3200" dirty="0"/>
              <a:t>.</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err="1"/>
              <a:t>Future</a:t>
            </a:r>
            <a:r>
              <a:rPr lang="es-ES" sz="3200" dirty="0"/>
              <a:t> forward </a:t>
            </a:r>
            <a:r>
              <a:rPr lang="es-ES" sz="3200" dirty="0" err="1"/>
              <a:t>design</a:t>
            </a:r>
            <a:r>
              <a:rPr lang="es-ES" sz="3200" dirty="0"/>
              <a:t> to more </a:t>
            </a:r>
            <a:r>
              <a:rPr lang="es-ES" sz="3200" dirty="0" err="1"/>
              <a:t>easily</a:t>
            </a:r>
            <a:r>
              <a:rPr lang="es-ES" sz="3200" dirty="0"/>
              <a:t> </a:t>
            </a:r>
            <a:r>
              <a:rPr lang="es-ES" sz="3200" dirty="0" err="1"/>
              <a:t>adopt</a:t>
            </a:r>
            <a:r>
              <a:rPr lang="es-ES" sz="3200" dirty="0"/>
              <a:t> UI </a:t>
            </a:r>
            <a:r>
              <a:rPr lang="es-ES" sz="3200" dirty="0" err="1"/>
              <a:t>paradigms</a:t>
            </a:r>
            <a:r>
              <a:rPr lang="es-ES" sz="3200" dirty="0"/>
              <a:t> and </a:t>
            </a:r>
            <a:r>
              <a:rPr lang="es-ES" sz="3200" dirty="0" err="1"/>
              <a:t>renderer</a:t>
            </a:r>
            <a:r>
              <a:rPr lang="es-ES" sz="3200" dirty="0"/>
              <a:t> </a:t>
            </a:r>
            <a:r>
              <a:rPr lang="es-ES" sz="3200" dirty="0" err="1"/>
              <a:t>strategies</a:t>
            </a:r>
            <a:r>
              <a:rPr lang="es-ES" sz="3200" dirty="0"/>
              <a:t>.</a:t>
            </a:r>
          </a:p>
          <a:p>
            <a:pPr marL="342900" indent="-342900">
              <a:buFont typeface="Arial" panose="020B0604020202020204" pitchFamily="34" charset="0"/>
              <a:buChar char="•"/>
            </a:pPr>
            <a:r>
              <a:rPr lang="es-ES" sz="3200" dirty="0" err="1"/>
              <a:t>ControlTemplates</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And more!</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41912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10"/>
          </p:nvPr>
        </p:nvSpPr>
        <p:spPr>
          <a:xfrm>
            <a:off x="457625" y="4394316"/>
            <a:ext cx="11304947" cy="941796"/>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defRPr/>
            </a:pPr>
            <a:r>
              <a:rPr lang="en-US" dirty="0"/>
              <a:t>.NET 5.0 released in November 2020</a:t>
            </a:r>
          </a:p>
          <a:p>
            <a:pPr>
              <a:defRPr/>
            </a:pPr>
            <a:r>
              <a:rPr lang="en-US" dirty="0" err="1"/>
              <a:t>Xamarin.Forms</a:t>
            </a:r>
            <a:r>
              <a:rPr lang="en-US" dirty="0"/>
              <a:t> 5.0 in December 2020</a:t>
            </a:r>
          </a:p>
          <a:p>
            <a:pPr>
              <a:defRPr/>
            </a:pPr>
            <a:r>
              <a:rPr lang="en-US" dirty="0"/>
              <a:t>.NET 6.0 MAUI + mobile support installable previews with .NET 6 Preview 1</a:t>
            </a:r>
            <a:endParaRPr lang="en-US" sz="2800" dirty="0"/>
          </a:p>
        </p:txBody>
      </p:sp>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622"/>
            <a:ext cx="11018520" cy="482763"/>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sz="3137"/>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893" y="1902510"/>
            <a:ext cx="11396486" cy="92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1989343" y="1668410"/>
            <a:ext cx="8213315" cy="2225964"/>
            <a:chOff x="1561433" y="1654963"/>
            <a:chExt cx="8214480" cy="2226280"/>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561433" y="2764388"/>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Dec 2019</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Core 3.1</a:t>
              </a:r>
            </a:p>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300839" y="2093071"/>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2020</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5.0</a:t>
              </a:r>
            </a:p>
            <a:p>
              <a:pPr algn="ctr" defTabSz="913775">
                <a:lnSpc>
                  <a:spcPct val="90000"/>
                </a:lnSpc>
                <a:spcAft>
                  <a:spcPts val="574"/>
                </a:spcAft>
                <a:defRPr/>
              </a:pPr>
              <a:endParaRPr lang="en-US" sz="1600">
                <a:solidFill>
                  <a:schemeClr val="accent6">
                    <a:lumMod val="25000"/>
                  </a:schemeClr>
                </a:solidFill>
                <a:latin typeface="Segoe UI" panose="020B0502040204020203" pitchFamily="34" charset="0"/>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2021</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6.0</a:t>
              </a:r>
            </a:p>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2022</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7.0</a:t>
              </a:r>
            </a:p>
            <a:p>
              <a:pPr algn="ctr" defTabSz="913775">
                <a:lnSpc>
                  <a:spcPct val="90000"/>
                </a:lnSpc>
                <a:spcAft>
                  <a:spcPts val="574"/>
                </a:spcAft>
                <a:defRPr/>
              </a:pPr>
              <a:endParaRPr lang="en-US" sz="1600">
                <a:solidFill>
                  <a:schemeClr val="accent6">
                    <a:lumMod val="25000"/>
                  </a:schemeClr>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dirty="0">
                  <a:solidFill>
                    <a:schemeClr val="accent6">
                      <a:lumMod val="25000"/>
                    </a:schemeClr>
                  </a:solidFill>
                  <a:latin typeface="Segoe UI" panose="020B0502040204020203" pitchFamily="34" charset="0"/>
                  <a:cs typeface="Segoe UI" panose="020B0502040204020203" pitchFamily="34" charset="0"/>
                </a:rPr>
                <a:t>Nov 2023</a:t>
              </a:r>
            </a:p>
            <a:p>
              <a:pPr algn="ctr" defTabSz="913775">
                <a:lnSpc>
                  <a:spcPct val="90000"/>
                </a:lnSpc>
                <a:spcAft>
                  <a:spcPts val="574"/>
                </a:spcAft>
                <a:defRPr/>
              </a:pPr>
              <a:r>
                <a:rPr lang="en-US" sz="1600" dirty="0">
                  <a:solidFill>
                    <a:schemeClr val="accent6">
                      <a:lumMod val="25000"/>
                    </a:schemeClr>
                  </a:solidFill>
                  <a:latin typeface="Segoe UI" panose="020B0502040204020203" pitchFamily="34" charset="0"/>
                  <a:cs typeface="Segoe UI" panose="020B0502040204020203" pitchFamily="34" charset="0"/>
                </a:rPr>
                <a:t>.NET 8.0</a:t>
              </a:r>
            </a:p>
            <a:p>
              <a:pPr algn="ctr" defTabSz="913775">
                <a:lnSpc>
                  <a:spcPct val="90000"/>
                </a:lnSpc>
                <a:spcAft>
                  <a:spcPts val="574"/>
                </a:spcAft>
                <a:defRPr/>
              </a:pPr>
              <a:r>
                <a:rPr lang="en-US" sz="1600" b="1" dirty="0">
                  <a:solidFill>
                    <a:schemeClr val="accent6">
                      <a:lumMod val="25000"/>
                    </a:schemeClr>
                  </a:solidFill>
                  <a:latin typeface="Segoe UI" panose="020B0502040204020203" pitchFamily="34" charset="0"/>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05AB023-449C-44A3-86AF-1E15D082B2EA}"/>
              </a:ext>
            </a:extLst>
          </p:cNvPr>
          <p:cNvGrpSpPr/>
          <p:nvPr/>
        </p:nvGrpSpPr>
        <p:grpSpPr>
          <a:xfrm>
            <a:off x="5638188" y="866068"/>
            <a:ext cx="898210" cy="947817"/>
            <a:chOff x="4469763" y="1578167"/>
            <a:chExt cx="2168764" cy="2317429"/>
          </a:xfrm>
          <a:effectLst>
            <a:outerShdw blurRad="76200" dir="18900000" sy="23000" kx="-1200000" algn="bl" rotWithShape="0">
              <a:prstClr val="black">
                <a:alpha val="20000"/>
              </a:prstClr>
            </a:outerShdw>
          </a:effectLst>
        </p:grpSpPr>
        <p:pic>
          <p:nvPicPr>
            <p:cNvPr id="24" name="Graphic 23">
              <a:extLst>
                <a:ext uri="{FF2B5EF4-FFF2-40B4-BE49-F238E27FC236}">
                  <a16:creationId xmlns:a16="http://schemas.microsoft.com/office/drawing/2014/main" id="{06892267-7B4A-4AFE-9A74-00D398987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9763" y="1578167"/>
              <a:ext cx="2168764" cy="2317429"/>
            </a:xfrm>
            <a:prstGeom prst="rect">
              <a:avLst/>
            </a:prstGeom>
          </p:spPr>
        </p:pic>
        <p:pic>
          <p:nvPicPr>
            <p:cNvPr id="25" name="Picture 24" descr="A close up of a logo&#10;&#10;Description automatically generated">
              <a:extLst>
                <a:ext uri="{FF2B5EF4-FFF2-40B4-BE49-F238E27FC236}">
                  <a16:creationId xmlns:a16="http://schemas.microsoft.com/office/drawing/2014/main" id="{FF59D2EB-C72A-4FE4-9959-5A3909771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801" y="2919605"/>
              <a:ext cx="274320" cy="274320"/>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3A7EBD6F-8372-4E60-A5F3-F7EE5FBFB9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708" y="2903608"/>
              <a:ext cx="274320" cy="274320"/>
            </a:xfrm>
            <a:prstGeom prst="rect">
              <a:avLst/>
            </a:prstGeom>
          </p:spPr>
        </p:pic>
        <p:pic>
          <p:nvPicPr>
            <p:cNvPr id="27" name="Picture 26" descr="A picture containing flower&#10;&#10;Description automatically generated">
              <a:extLst>
                <a:ext uri="{FF2B5EF4-FFF2-40B4-BE49-F238E27FC236}">
                  <a16:creationId xmlns:a16="http://schemas.microsoft.com/office/drawing/2014/main" id="{4C26610B-4FD8-41D9-9612-725F673A79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8335" y="2857196"/>
              <a:ext cx="272194" cy="274320"/>
            </a:xfrm>
            <a:prstGeom prst="rect">
              <a:avLst/>
            </a:prstGeom>
          </p:spPr>
        </p:pic>
        <p:pic>
          <p:nvPicPr>
            <p:cNvPr id="29" name="Picture 28" descr="A picture containing flower&#10;&#10;Description automatically generated">
              <a:extLst>
                <a:ext uri="{FF2B5EF4-FFF2-40B4-BE49-F238E27FC236}">
                  <a16:creationId xmlns:a16="http://schemas.microsoft.com/office/drawing/2014/main" id="{8FDCCEED-F989-4952-B10C-2FB887D21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894" y="2903608"/>
              <a:ext cx="274320" cy="274320"/>
            </a:xfrm>
            <a:prstGeom prst="rect">
              <a:avLst/>
            </a:prstGeom>
          </p:spPr>
        </p:pic>
        <p:pic>
          <p:nvPicPr>
            <p:cNvPr id="32" name="Picture 31" descr="A picture containing flower&#10;&#10;Description automatically generated">
              <a:extLst>
                <a:ext uri="{FF2B5EF4-FFF2-40B4-BE49-F238E27FC236}">
                  <a16:creationId xmlns:a16="http://schemas.microsoft.com/office/drawing/2014/main" id="{3F5871E2-66A6-4315-808C-041286892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1715" y="2854021"/>
              <a:ext cx="272194" cy="274320"/>
            </a:xfrm>
            <a:prstGeom prst="rect">
              <a:avLst/>
            </a:prstGeom>
          </p:spPr>
        </p:pic>
        <p:pic>
          <p:nvPicPr>
            <p:cNvPr id="33" name="Picture 32">
              <a:extLst>
                <a:ext uri="{FF2B5EF4-FFF2-40B4-BE49-F238E27FC236}">
                  <a16:creationId xmlns:a16="http://schemas.microsoft.com/office/drawing/2014/main" id="{83F0DFAD-5BFD-4D2E-B82A-A986AA12157A}"/>
                </a:ext>
              </a:extLst>
            </p:cNvPr>
            <p:cNvPicPr>
              <a:picLocks noChangeAspect="1"/>
            </p:cNvPicPr>
            <p:nvPr/>
          </p:nvPicPr>
          <p:blipFill>
            <a:blip r:embed="rId8"/>
            <a:stretch>
              <a:fillRect/>
            </a:stretch>
          </p:blipFill>
          <p:spPr>
            <a:xfrm>
              <a:off x="4913597" y="2656686"/>
              <a:ext cx="216751" cy="332352"/>
            </a:xfrm>
            <a:prstGeom prst="rect">
              <a:avLst/>
            </a:prstGeom>
          </p:spPr>
        </p:pic>
        <p:pic>
          <p:nvPicPr>
            <p:cNvPr id="34" name="Picture 33">
              <a:extLst>
                <a:ext uri="{FF2B5EF4-FFF2-40B4-BE49-F238E27FC236}">
                  <a16:creationId xmlns:a16="http://schemas.microsoft.com/office/drawing/2014/main" id="{9CB4551C-3D05-42D9-B5AC-BB7AD8C65EDF}"/>
                </a:ext>
              </a:extLst>
            </p:cNvPr>
            <p:cNvPicPr>
              <a:picLocks noChangeAspect="1"/>
            </p:cNvPicPr>
            <p:nvPr/>
          </p:nvPicPr>
          <p:blipFill>
            <a:blip r:embed="rId9"/>
            <a:stretch>
              <a:fillRect/>
            </a:stretch>
          </p:blipFill>
          <p:spPr>
            <a:xfrm>
              <a:off x="4976836" y="2760817"/>
              <a:ext cx="246284" cy="317576"/>
            </a:xfrm>
            <a:prstGeom prst="rect">
              <a:avLst/>
            </a:prstGeom>
          </p:spPr>
        </p:pic>
        <p:pic>
          <p:nvPicPr>
            <p:cNvPr id="35" name="Picture 34" descr="A close up of a logo&#10;&#10;Description automatically generated">
              <a:extLst>
                <a:ext uri="{FF2B5EF4-FFF2-40B4-BE49-F238E27FC236}">
                  <a16:creationId xmlns:a16="http://schemas.microsoft.com/office/drawing/2014/main" id="{852DEFE7-8354-4692-96BD-AF90953D7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071" y="2793614"/>
              <a:ext cx="228399" cy="228399"/>
            </a:xfrm>
            <a:prstGeom prst="rect">
              <a:avLst/>
            </a:prstGeom>
          </p:spPr>
        </p:pic>
        <p:pic>
          <p:nvPicPr>
            <p:cNvPr id="36" name="Picture 35">
              <a:extLst>
                <a:ext uri="{FF2B5EF4-FFF2-40B4-BE49-F238E27FC236}">
                  <a16:creationId xmlns:a16="http://schemas.microsoft.com/office/drawing/2014/main" id="{8B690AF1-BD6C-4B4F-9321-0B8EE0CD8BCA}"/>
                </a:ext>
              </a:extLst>
            </p:cNvPr>
            <p:cNvPicPr>
              <a:picLocks noChangeAspect="1"/>
            </p:cNvPicPr>
            <p:nvPr/>
          </p:nvPicPr>
          <p:blipFill>
            <a:blip r:embed="rId10"/>
            <a:stretch>
              <a:fillRect/>
            </a:stretch>
          </p:blipFill>
          <p:spPr>
            <a:xfrm>
              <a:off x="4882504" y="2513337"/>
              <a:ext cx="125425" cy="303661"/>
            </a:xfrm>
            <a:prstGeom prst="rect">
              <a:avLst/>
            </a:prstGeom>
          </p:spPr>
        </p:pic>
        <p:pic>
          <p:nvPicPr>
            <p:cNvPr id="39" name="Picture 38">
              <a:extLst>
                <a:ext uri="{FF2B5EF4-FFF2-40B4-BE49-F238E27FC236}">
                  <a16:creationId xmlns:a16="http://schemas.microsoft.com/office/drawing/2014/main" id="{E9939833-0C64-4636-AAE9-E6B996EBCC0F}"/>
                </a:ext>
              </a:extLst>
            </p:cNvPr>
            <p:cNvPicPr>
              <a:picLocks noChangeAspect="1"/>
            </p:cNvPicPr>
            <p:nvPr/>
          </p:nvPicPr>
          <p:blipFill>
            <a:blip r:embed="rId11"/>
            <a:stretch>
              <a:fillRect/>
            </a:stretch>
          </p:blipFill>
          <p:spPr>
            <a:xfrm>
              <a:off x="6037937" y="2524077"/>
              <a:ext cx="163398" cy="301657"/>
            </a:xfrm>
            <a:prstGeom prst="rect">
              <a:avLst/>
            </a:prstGeom>
          </p:spPr>
        </p:pic>
        <p:pic>
          <p:nvPicPr>
            <p:cNvPr id="40" name="Picture 39">
              <a:extLst>
                <a:ext uri="{FF2B5EF4-FFF2-40B4-BE49-F238E27FC236}">
                  <a16:creationId xmlns:a16="http://schemas.microsoft.com/office/drawing/2014/main" id="{FC00DFBD-7FA0-4786-9FD4-BF48579C7933}"/>
                </a:ext>
              </a:extLst>
            </p:cNvPr>
            <p:cNvPicPr>
              <a:picLocks noChangeAspect="1"/>
            </p:cNvPicPr>
            <p:nvPr/>
          </p:nvPicPr>
          <p:blipFill>
            <a:blip r:embed="rId12"/>
            <a:stretch>
              <a:fillRect/>
            </a:stretch>
          </p:blipFill>
          <p:spPr>
            <a:xfrm>
              <a:off x="5899570" y="2687286"/>
              <a:ext cx="201182" cy="301773"/>
            </a:xfrm>
            <a:prstGeom prst="rect">
              <a:avLst/>
            </a:prstGeom>
          </p:spPr>
        </p:pic>
        <p:pic>
          <p:nvPicPr>
            <p:cNvPr id="43" name="Picture 42">
              <a:extLst>
                <a:ext uri="{FF2B5EF4-FFF2-40B4-BE49-F238E27FC236}">
                  <a16:creationId xmlns:a16="http://schemas.microsoft.com/office/drawing/2014/main" id="{4CFDC76A-86E8-4D4C-A329-FDE441E6518D}"/>
                </a:ext>
              </a:extLst>
            </p:cNvPr>
            <p:cNvPicPr>
              <a:picLocks noChangeAspect="1"/>
            </p:cNvPicPr>
            <p:nvPr/>
          </p:nvPicPr>
          <p:blipFill>
            <a:blip r:embed="rId12"/>
            <a:stretch>
              <a:fillRect/>
            </a:stretch>
          </p:blipFill>
          <p:spPr>
            <a:xfrm>
              <a:off x="6094108" y="2473909"/>
              <a:ext cx="147903" cy="221854"/>
            </a:xfrm>
            <a:prstGeom prst="rect">
              <a:avLst/>
            </a:prstGeom>
          </p:spPr>
        </p:pic>
        <p:pic>
          <p:nvPicPr>
            <p:cNvPr id="46" name="Picture 45">
              <a:extLst>
                <a:ext uri="{FF2B5EF4-FFF2-40B4-BE49-F238E27FC236}">
                  <a16:creationId xmlns:a16="http://schemas.microsoft.com/office/drawing/2014/main" id="{910E25CD-36BA-4AA9-84CE-B8D4D866D9D1}"/>
                </a:ext>
              </a:extLst>
            </p:cNvPr>
            <p:cNvPicPr>
              <a:picLocks noChangeAspect="1"/>
            </p:cNvPicPr>
            <p:nvPr/>
          </p:nvPicPr>
          <p:blipFill>
            <a:blip r:embed="rId13"/>
            <a:stretch>
              <a:fillRect/>
            </a:stretch>
          </p:blipFill>
          <p:spPr>
            <a:xfrm>
              <a:off x="5971657" y="2613938"/>
              <a:ext cx="182879" cy="274319"/>
            </a:xfrm>
            <a:prstGeom prst="rect">
              <a:avLst/>
            </a:prstGeom>
          </p:spPr>
        </p:pic>
        <p:grpSp>
          <p:nvGrpSpPr>
            <p:cNvPr id="47" name="Group 46">
              <a:extLst>
                <a:ext uri="{FF2B5EF4-FFF2-40B4-BE49-F238E27FC236}">
                  <a16:creationId xmlns:a16="http://schemas.microsoft.com/office/drawing/2014/main" id="{358A7467-DCDA-49F4-B53E-5567978C55C6}"/>
                </a:ext>
              </a:extLst>
            </p:cNvPr>
            <p:cNvGrpSpPr/>
            <p:nvPr/>
          </p:nvGrpSpPr>
          <p:grpSpPr>
            <a:xfrm>
              <a:off x="6129570" y="2441378"/>
              <a:ext cx="143505" cy="143505"/>
              <a:chOff x="9845044" y="3403986"/>
              <a:chExt cx="782941" cy="782941"/>
            </a:xfrm>
          </p:grpSpPr>
          <p:sp>
            <p:nvSpPr>
              <p:cNvPr id="48" name="Oval 47">
                <a:extLst>
                  <a:ext uri="{FF2B5EF4-FFF2-40B4-BE49-F238E27FC236}">
                    <a16:creationId xmlns:a16="http://schemas.microsoft.com/office/drawing/2014/main" id="{56271C89-A4CC-4701-AEAE-E9EF92069E8B}"/>
                  </a:ext>
                </a:extLst>
              </p:cNvPr>
              <p:cNvSpPr/>
              <p:nvPr/>
            </p:nvSpPr>
            <p:spPr>
              <a:xfrm>
                <a:off x="10129230" y="3688172"/>
                <a:ext cx="214568" cy="214568"/>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4281"/>
                <a:endParaRPr lang="en-US">
                  <a:solidFill>
                    <a:srgbClr val="FFFFFF"/>
                  </a:solidFill>
                  <a:latin typeface="Segoe UI"/>
                </a:endParaRPr>
              </a:p>
            </p:txBody>
          </p:sp>
          <p:pic>
            <p:nvPicPr>
              <p:cNvPr id="49" name="Graphic 48" descr="Flower without stem">
                <a:extLst>
                  <a:ext uri="{FF2B5EF4-FFF2-40B4-BE49-F238E27FC236}">
                    <a16:creationId xmlns:a16="http://schemas.microsoft.com/office/drawing/2014/main" id="{A09672D7-2C3B-46AA-BF59-084A26A913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45044" y="3403986"/>
                <a:ext cx="782941" cy="782941"/>
              </a:xfrm>
              <a:prstGeom prst="rect">
                <a:avLst/>
              </a:prstGeom>
            </p:spPr>
          </p:pic>
        </p:grpSp>
      </p:grpSp>
    </p:spTree>
    <p:extLst>
      <p:ext uri="{BB962C8B-B14F-4D97-AF65-F5344CB8AC3E}">
        <p14:creationId xmlns:p14="http://schemas.microsoft.com/office/powerpoint/2010/main" val="9439695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1">
            <a:extLst>
              <a:ext uri="{FF2B5EF4-FFF2-40B4-BE49-F238E27FC236}">
                <a16:creationId xmlns:a16="http://schemas.microsoft.com/office/drawing/2014/main" id="{7DCFFCB0-A9D5-A042-A287-0519EA01F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57336"/>
            <a:ext cx="12192000" cy="6700664"/>
          </a:xfrm>
          <a:prstGeom prst="rect">
            <a:avLst/>
          </a:prstGeom>
        </p:spPr>
      </p:pic>
      <p:sp>
        <p:nvSpPr>
          <p:cNvPr id="10" name="Title 1">
            <a:extLst>
              <a:ext uri="{FF2B5EF4-FFF2-40B4-BE49-F238E27FC236}">
                <a16:creationId xmlns:a16="http://schemas.microsoft.com/office/drawing/2014/main" id="{38C78453-CA45-8C45-9873-568053E1EA5F}"/>
              </a:ext>
            </a:extLst>
          </p:cNvPr>
          <p:cNvSpPr>
            <a:spLocks noGrp="1"/>
          </p:cNvSpPr>
          <p:nvPr>
            <p:ph type="title"/>
          </p:nvPr>
        </p:nvSpPr>
        <p:spPr>
          <a:xfrm>
            <a:off x="498217" y="613627"/>
            <a:ext cx="10515600" cy="923010"/>
          </a:xfrm>
        </p:spPr>
        <p:txBody>
          <a:bodyPr/>
          <a:lstStyle/>
          <a:p>
            <a:r>
              <a:rPr lang="en-US" dirty="0"/>
              <a:t>Questions?</a:t>
            </a:r>
          </a:p>
        </p:txBody>
      </p:sp>
    </p:spTree>
    <p:extLst>
      <p:ext uri="{BB962C8B-B14F-4D97-AF65-F5344CB8AC3E}">
        <p14:creationId xmlns:p14="http://schemas.microsoft.com/office/powerpoint/2010/main" val="40219497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dirty="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b="1" dirty="0">
                <a:latin typeface="Segoe UI Semibold"/>
                <a:cs typeface="Segoe UI Semibold"/>
              </a:rPr>
              <a:t>Summary</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013345"/>
          </a:xfrm>
        </p:spPr>
        <p:txBody>
          <a:bodyPr vert="horz" wrap="square" lIns="146284" tIns="91427" rIns="146284" bIns="91427" rtlCol="0" anchor="t">
            <a:spAutoFit/>
          </a:bodyPr>
          <a:lstStyle/>
          <a:p>
            <a:pPr marL="0" indent="0">
              <a:buNone/>
            </a:pPr>
            <a:r>
              <a:rPr lang="en-US" sz="1765" dirty="0">
                <a:cs typeface="Segoe UI"/>
              </a:rPr>
              <a:t>SDK-style projects</a:t>
            </a:r>
          </a:p>
          <a:p>
            <a:pPr marL="0" indent="0">
              <a:buNone/>
            </a:pPr>
            <a:r>
              <a:rPr lang="en-US" sz="1765" dirty="0">
                <a:cs typeface="Segoe UI"/>
              </a:rPr>
              <a:t>Single-headed project</a:t>
            </a:r>
          </a:p>
          <a:p>
            <a:pPr marL="0" indent="0">
              <a:buNone/>
            </a:pPr>
            <a:r>
              <a:rPr lang="en-US" sz="1765" dirty="0">
                <a:cs typeface="Segoe UI"/>
              </a:rPr>
              <a:t>CLI support</a:t>
            </a:r>
            <a:endParaRPr lang="en-US" sz="1765" dirty="0"/>
          </a:p>
          <a:p>
            <a:pPr marL="0" indent="0">
              <a:buNone/>
            </a:pPr>
            <a:r>
              <a:rPr lang="en-US" sz="1765" dirty="0">
                <a:cs typeface="Segoe UI"/>
              </a:rPr>
              <a:t>.NET 6 BCL</a:t>
            </a:r>
          </a:p>
          <a:p>
            <a:pPr marL="0" indent="0">
              <a:buNone/>
            </a:pPr>
            <a:r>
              <a:rPr lang="en-US" sz="1765" dirty="0">
                <a:cs typeface="Segoe UI"/>
              </a:rPr>
              <a:t>Multi-paradigm</a:t>
            </a:r>
          </a:p>
          <a:p>
            <a:pPr marL="347928" indent="-236175"/>
            <a:r>
              <a:rPr lang="en-US" sz="1372" dirty="0">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panose="020B0502040204020203" pitchFamily="34" charset="0"/>
                <a:cs typeface="Segoe UI Light" panose="020B0502040204020203" pitchFamily="34" charset="0"/>
              </a:rPr>
              <a:t>File | New</a:t>
            </a:r>
          </a:p>
          <a:p>
            <a:pPr marL="457112" indent="-457112"/>
            <a:r>
              <a:rPr lang="en-US" sz="1372" dirty="0">
                <a:latin typeface="Segoe UI"/>
                <a:cs typeface="Segoe UI"/>
              </a:rPr>
              <a:t>Multi-platform App UI (.NET)</a:t>
            </a:r>
          </a:p>
          <a:p>
            <a:pPr marL="457112" indent="-457112"/>
            <a:endParaRPr lang="en-US" sz="1372" dirty="0">
              <a:latin typeface="Segoe UI"/>
              <a:cs typeface="Segoe UI"/>
            </a:endParaRPr>
          </a:p>
          <a:p>
            <a:pPr marL="0" indent="0">
              <a:buNone/>
            </a:pPr>
            <a:r>
              <a:rPr lang="en-US" sz="1765" dirty="0">
                <a:latin typeface="Segoe UI Light"/>
                <a:cs typeface="Segoe UI"/>
              </a:rPr>
              <a:t>CLI</a:t>
            </a:r>
          </a:p>
          <a:p>
            <a:pPr marL="335851" indent="-335851"/>
            <a:r>
              <a:rPr lang="en-US" sz="1372" dirty="0">
                <a:latin typeface="Segoe UI"/>
                <a:cs typeface="Segoe UI"/>
              </a:rPr>
              <a:t>dotnet install </a:t>
            </a:r>
            <a:r>
              <a:rPr lang="en-US" sz="1372" dirty="0" err="1">
                <a:latin typeface="Segoe UI"/>
                <a:cs typeface="Segoe UI"/>
              </a:rPr>
              <a:t>maui</a:t>
            </a:r>
            <a:endParaRPr lang="en-US" sz="1372" dirty="0"/>
          </a:p>
          <a:p>
            <a:pPr marL="335851" indent="-335851"/>
            <a:r>
              <a:rPr lang="en-US" sz="1372" dirty="0">
                <a:latin typeface="Segoe UI"/>
                <a:cs typeface="Segoe UI"/>
              </a:rPr>
              <a:t>dotnet new </a:t>
            </a:r>
            <a:r>
              <a:rPr lang="en-US" sz="1372" dirty="0" err="1">
                <a:latin typeface="Segoe UI"/>
                <a:cs typeface="Segoe UI"/>
              </a:rPr>
              <a:t>maui</a:t>
            </a:r>
            <a:endParaRPr lang="en-US" sz="1372" dirty="0">
              <a:latin typeface="Segoe UI"/>
              <a:cs typeface="Segoe UI"/>
            </a:endParaRPr>
          </a:p>
          <a:p>
            <a:pPr marL="335851" indent="-335851"/>
            <a:endParaRPr lang="en-US" sz="1372" dirty="0">
              <a:latin typeface="Segoe UI"/>
              <a:cs typeface="Segoe UI"/>
            </a:endParaRPr>
          </a:p>
          <a:p>
            <a:pPr marL="0" indent="0">
              <a:buNone/>
            </a:pPr>
            <a:r>
              <a:rPr lang="en-US" sz="1765" dirty="0">
                <a:latin typeface="Segoe UI Light" panose="020B0502040204020203" pitchFamily="34" charset="0"/>
                <a:cs typeface="Segoe UI Light" panose="020B0502040204020203" pitchFamily="34" charset="0"/>
              </a:rPr>
              <a:t>Namespaces </a:t>
            </a:r>
          </a:p>
          <a:p>
            <a:pPr marL="457112" indent="-457112"/>
            <a:r>
              <a:rPr lang="en-US" sz="1372" dirty="0" err="1">
                <a:latin typeface="Segoe UI"/>
                <a:cs typeface="Segoe UI"/>
              </a:rPr>
              <a:t>System.Maui</a:t>
            </a:r>
            <a:r>
              <a:rPr lang="en-US" sz="1372" dirty="0">
                <a:latin typeface="Segoe UI"/>
                <a:cs typeface="Segoe UI"/>
              </a:rPr>
              <a:t> 	(previously </a:t>
            </a:r>
            <a:r>
              <a:rPr lang="en-US" sz="1372" dirty="0" err="1">
                <a:latin typeface="Segoe UI"/>
                <a:cs typeface="Segoe UI"/>
              </a:rPr>
              <a:t>Xamarin.Forms</a:t>
            </a:r>
            <a:r>
              <a:rPr lang="en-US" sz="1372" dirty="0">
                <a:latin typeface="Segoe UI"/>
                <a:cs typeface="Segoe UI"/>
              </a:rPr>
              <a:t>)</a:t>
            </a:r>
          </a:p>
          <a:p>
            <a:pPr marL="457112" indent="-457112"/>
            <a:r>
              <a:rPr lang="en-US" sz="1372" dirty="0" err="1">
                <a:latin typeface="Segoe UI"/>
                <a:cs typeface="Segoe UI"/>
              </a:rPr>
              <a:t>System.Device</a:t>
            </a:r>
            <a:r>
              <a:rPr lang="en-US" sz="1372" dirty="0">
                <a:latin typeface="Segoe UI"/>
                <a:cs typeface="Segoe UI"/>
              </a:rPr>
              <a:t> 	(previously </a:t>
            </a:r>
            <a:r>
              <a:rPr lang="en-US" sz="1372" dirty="0" err="1">
                <a:latin typeface="Segoe UI"/>
                <a:cs typeface="Segoe UI"/>
              </a:rPr>
              <a:t>Xamarin.Essentials</a:t>
            </a:r>
            <a:r>
              <a:rPr lang="en-US" sz="1372" dirty="0">
                <a:latin typeface="Segoe UI"/>
                <a:cs typeface="Segoe UI"/>
              </a:rPr>
              <a:t>)</a:t>
            </a:r>
            <a:endParaRPr lang="en-US" sz="1372" dirty="0"/>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a:cs typeface="Segoe UI"/>
              </a:rPr>
              <a:t>Compatibility</a:t>
            </a:r>
          </a:p>
          <a:p>
            <a:pPr marL="335851" indent="-335851"/>
            <a:r>
              <a:rPr lang="en-US" sz="1200" b="1" dirty="0">
                <a:latin typeface="Segoe UI"/>
                <a:cs typeface="Segoe UI"/>
              </a:rPr>
              <a:t>Minimal</a:t>
            </a:r>
            <a:r>
              <a:rPr lang="en-US" sz="1200" dirty="0">
                <a:latin typeface="Segoe UI"/>
                <a:cs typeface="Segoe UI"/>
              </a:rPr>
              <a:t> API Changes – All add developer value (perf, dev loop, etc.)</a:t>
            </a:r>
          </a:p>
          <a:p>
            <a:pPr marL="335851" indent="-335851"/>
            <a:r>
              <a:rPr lang="en-US" sz="1200" b="1" dirty="0">
                <a:latin typeface="Segoe UI"/>
                <a:cs typeface="Segoe UI"/>
              </a:rPr>
              <a:t>Migration support</a:t>
            </a:r>
            <a:r>
              <a:rPr lang="en-US" sz="1200" dirty="0">
                <a:latin typeface="Segoe UI"/>
                <a:cs typeface="Segoe UI"/>
              </a:rPr>
              <a:t> for Xamarin &amp; </a:t>
            </a:r>
            <a:r>
              <a:rPr lang="en-US" sz="1200" dirty="0" err="1">
                <a:latin typeface="Segoe UI"/>
                <a:cs typeface="Segoe UI"/>
              </a:rPr>
              <a:t>Xamarin.Forms</a:t>
            </a:r>
            <a:endParaRPr lang="en-US" sz="1200" dirty="0">
              <a:latin typeface="Segoe UI"/>
              <a:cs typeface="Segoe UI"/>
            </a:endParaRPr>
          </a:p>
          <a:p>
            <a:pPr marL="335851" indent="-335851"/>
            <a:r>
              <a:rPr lang="en-US" sz="1200" dirty="0"/>
              <a:t>Existing </a:t>
            </a:r>
            <a:r>
              <a:rPr lang="en-US" sz="1200" dirty="0" err="1"/>
              <a:t>Xamarin.Forms</a:t>
            </a:r>
            <a:r>
              <a:rPr lang="en-US" sz="1200" dirty="0"/>
              <a:t> app support for </a:t>
            </a:r>
            <a:r>
              <a:rPr lang="en-US" sz="1200" b="1" dirty="0"/>
              <a:t>one-year</a:t>
            </a:r>
            <a:r>
              <a:rPr lang="en-US" sz="1200" dirty="0"/>
              <a:t> window after release of .NET MAUI</a:t>
            </a:r>
          </a:p>
          <a:p>
            <a:pPr marL="335851" indent="-335851"/>
            <a:endParaRPr lang="en-US" sz="1372" dirty="0"/>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err="1"/>
              <a:t>Goals</a:t>
            </a:r>
            <a:r>
              <a:rPr lang="es-ES" dirty="0"/>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944250"/>
          </a:xfrm>
        </p:spPr>
        <p:txBody>
          <a:bodyPr/>
          <a:lstStyle/>
          <a:p>
            <a:r>
              <a:rPr lang="en-US" b="0" dirty="0">
                <a:solidFill>
                  <a:schemeClr val="accent6">
                    <a:lumMod val="10000"/>
                  </a:schemeClr>
                </a:solidFill>
              </a:rPr>
              <a:t>App Code primarily interacts with the .NET MAUI API (1).</a:t>
            </a:r>
          </a:p>
          <a:p>
            <a:r>
              <a:rPr lang="en-US" b="0" dirty="0">
                <a:solidFill>
                  <a:schemeClr val="accent6">
                    <a:lumMod val="10000"/>
                  </a:schemeClr>
                </a:solidFill>
              </a:rPr>
              <a:t>As needed, App Code may directly exercise platform APIs (2) using Handlers.</a:t>
            </a:r>
          </a:p>
          <a:p>
            <a:pPr marL="280121" indent="-280121">
              <a:buFont typeface="Arial" panose="020B0604020202020204" pitchFamily="34" charset="0"/>
              <a:buChar char="•"/>
            </a:pPr>
            <a:endParaRPr lang="en-US" b="0" dirty="0">
              <a:solidFill>
                <a:schemeClr val="accent6">
                  <a:lumMod val="10000"/>
                </a:schemeClr>
              </a:solidFill>
            </a:endParaRPr>
          </a:p>
          <a:p>
            <a:r>
              <a:rPr lang="en-US" b="0" dirty="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dirty="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a:solidFill>
                  <a:schemeClr val="tx1"/>
                </a:solidFill>
                <a:latin typeface="Segoe UI Semibold"/>
                <a:cs typeface="Segoe UI Semibold"/>
              </a:rPr>
              <a:t>¿Handlers?</a:t>
            </a:r>
            <a:endParaRPr lang="en-US" sz="7007" dirty="0">
              <a:solidFill>
                <a:schemeClr val="tx1"/>
              </a:solidFill>
              <a:cs typeface="Segoe UI"/>
            </a:endParaRPr>
          </a:p>
        </p:txBody>
      </p:sp>
      <p:pic>
        <p:nvPicPr>
          <p:cNvPr id="5" name="Graphic 5">
            <a:extLst>
              <a:ext uri="{FF2B5EF4-FFF2-40B4-BE49-F238E27FC236}">
                <a16:creationId xmlns:a16="http://schemas.microsoft.com/office/drawing/2014/main" id="{7F180CFF-9DF5-B145-B9E0-203E84D205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540" y="2813681"/>
            <a:ext cx="4004276" cy="4044319"/>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3313</TotalTime>
  <Words>5483</Words>
  <Application>Microsoft Macintosh PowerPoint</Application>
  <PresentationFormat>Panorámica</PresentationFormat>
  <Paragraphs>671</Paragraphs>
  <Slides>41</Slides>
  <Notes>23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41</vt:i4>
      </vt:variant>
    </vt:vector>
  </HeadingPairs>
  <TitlesOfParts>
    <vt:vector size="51"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.NET MAUI doesn’t have renderers</vt:lpstr>
      <vt:lpstr>.NET MAUI uses handlers</vt:lpstr>
      <vt:lpstr>Glossary of Terms </vt:lpstr>
      <vt:lpstr>What are the architecture problems of Xamarin.Forms?</vt:lpstr>
      <vt:lpstr>Xamarin.Forms: Adding Custom Behavior, it can also be improved</vt:lpstr>
      <vt:lpstr>Motivation for the .NET MAUI changes?  </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Xamarin.Forms: Adding Custom Behavior</vt:lpstr>
      <vt:lpstr>.NET MAUI: Adding Custom Behavior</vt:lpstr>
      <vt:lpstr>.NET MAUI: Adding Custom Behavior</vt:lpstr>
      <vt:lpstr>Let's take a look at the Handlers</vt:lpstr>
      <vt:lpstr>Let's see how port a Xamarin.Forms Renderer to a .NET MAUI Handler</vt:lpstr>
      <vt:lpstr>But…</vt:lpstr>
      <vt:lpstr>Renderer to Handler and Handler to Renderer Shims</vt:lpstr>
      <vt:lpstr>.NET MAUI and and Dependency Injection </vt:lpstr>
      <vt:lpstr>And what about the Xamarin.Forms renderers?</vt:lpstr>
      <vt:lpstr>Using “old” Renderers in .NET MAUI</vt:lpstr>
      <vt:lpstr>Mixing renderers and handlers in the same .NET MAUI App</vt:lpstr>
      <vt:lpstr>.NET MAUI Internal Architecture Overview</vt:lpstr>
      <vt:lpstr>.NET MAUI Handlers work</vt:lpstr>
      <vt:lpstr>Is .NET MAUI all about the Handlers?</vt:lpstr>
      <vt:lpstr>.NET Schedule</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60</cp:revision>
  <dcterms:created xsi:type="dcterms:W3CDTF">2020-08-13T23:21:50Z</dcterms:created>
  <dcterms:modified xsi:type="dcterms:W3CDTF">2020-11-21T10:32:19Z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